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9AECB6-DDC0-41D9-96F0-E853FCC76069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8232B-E0C7-45AA-814B-E0A8351135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275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Mr. Meyers included</a:t>
            </a:r>
            <a:r>
              <a:rPr lang="en-US" baseline="0" dirty="0" smtClean="0"/>
              <a:t> a variety of pictures on this slide that are associated with New Age thought.  Because of copyright laws, we needed to remove them.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E8232B-E0C7-45AA-814B-E0A8351135E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977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DAADA-D64F-41A2-9E96-3D58DB72C14E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6F60D-791A-431D-AD7D-17F0816B2E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DAADA-D64F-41A2-9E96-3D58DB72C14E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6F60D-791A-431D-AD7D-17F0816B2E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DAADA-D64F-41A2-9E96-3D58DB72C14E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6F60D-791A-431D-AD7D-17F0816B2E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DAADA-D64F-41A2-9E96-3D58DB72C14E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6F60D-791A-431D-AD7D-17F0816B2E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DAADA-D64F-41A2-9E96-3D58DB72C14E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6F60D-791A-431D-AD7D-17F0816B2E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DAADA-D64F-41A2-9E96-3D58DB72C14E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6F60D-791A-431D-AD7D-17F0816B2E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DAADA-D64F-41A2-9E96-3D58DB72C14E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6F60D-791A-431D-AD7D-17F0816B2E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DAADA-D64F-41A2-9E96-3D58DB72C14E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6F60D-791A-431D-AD7D-17F0816B2E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DAADA-D64F-41A2-9E96-3D58DB72C14E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6F60D-791A-431D-AD7D-17F0816B2E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DAADA-D64F-41A2-9E96-3D58DB72C14E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6F60D-791A-431D-AD7D-17F0816B2E4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DAADA-D64F-41A2-9E96-3D58DB72C14E}" type="datetimeFigureOut">
              <a:rPr lang="en-US" smtClean="0"/>
              <a:t>11/10/2017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A6F60D-791A-431D-AD7D-17F0816B2E4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AA6F60D-791A-431D-AD7D-17F0816B2E4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08DAADA-D64F-41A2-9E96-3D58DB72C14E}" type="datetimeFigureOut">
              <a:rPr lang="en-US" smtClean="0"/>
              <a:t>11/10/2017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Overview of </a:t>
            </a: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Marxism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and </a:t>
            </a:r>
            <a:br>
              <a:rPr lang="en-US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Cosmic Humanism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(New Age)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Worldviews-Slideshow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8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Marxism: Origins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51054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Karl Marx, along with an associate named Friedrich Engels, promoted an interpretation of the world in the mid-1800s that became known as Marxism</a:t>
            </a:r>
          </a:p>
          <a:p>
            <a:r>
              <a:rPr lang="en-US" dirty="0" smtClean="0"/>
              <a:t>In the late 1800s and early 1900s it gained more and more influence around the world</a:t>
            </a:r>
          </a:p>
          <a:p>
            <a:r>
              <a:rPr lang="en-US" dirty="0" smtClean="0"/>
              <a:t>In 1917, the Bolshevik Revolution violently put Marxism to practice in Russia</a:t>
            </a:r>
          </a:p>
          <a:p>
            <a:r>
              <a:rPr lang="en-US" dirty="0" smtClean="0"/>
              <a:t>Later, China and some other smaller countries adopted Marxism </a:t>
            </a:r>
          </a:p>
          <a:p>
            <a:r>
              <a:rPr lang="en-US" dirty="0" smtClean="0"/>
              <a:t>Marxism still has its proponents in many universities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53869"/>
            <a:ext cx="2647950" cy="3536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86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Marxism: Beliefs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Marxism is built on a naturalistic platform:</a:t>
            </a:r>
          </a:p>
          <a:p>
            <a:pPr lvl="1"/>
            <a:r>
              <a:rPr lang="en-US" dirty="0" smtClean="0"/>
              <a:t>No God, no supernatural, no spiritual</a:t>
            </a:r>
          </a:p>
          <a:p>
            <a:pPr lvl="1"/>
            <a:r>
              <a:rPr lang="en-US" dirty="0" smtClean="0"/>
              <a:t>Life is a result of natural forces</a:t>
            </a:r>
          </a:p>
          <a:p>
            <a:pPr lvl="1"/>
            <a:r>
              <a:rPr lang="en-US" dirty="0" smtClean="0"/>
              <a:t>Humans are highly-developed animals; no life after death</a:t>
            </a:r>
          </a:p>
          <a:p>
            <a:pPr lvl="1"/>
            <a:r>
              <a:rPr lang="en-US" dirty="0" smtClean="0"/>
              <a:t>No absolute standard for right and wrong exists</a:t>
            </a:r>
          </a:p>
          <a:p>
            <a:r>
              <a:rPr lang="en-US" dirty="0" smtClean="0"/>
              <a:t>Marxism emphasizes economics as the most powerful force in the world</a:t>
            </a:r>
          </a:p>
          <a:p>
            <a:pPr lvl="1"/>
            <a:r>
              <a:rPr lang="en-US" dirty="0" smtClean="0"/>
              <a:t>Societies begin as small family-like tribes where everyone works together to survive</a:t>
            </a:r>
          </a:p>
          <a:p>
            <a:pPr lvl="1"/>
            <a:r>
              <a:rPr lang="en-US" dirty="0" smtClean="0"/>
              <a:t>The development of technology allows people to specialize and move into different roles and different social classes</a:t>
            </a:r>
          </a:p>
          <a:p>
            <a:pPr lvl="1"/>
            <a:r>
              <a:rPr lang="en-US" dirty="0" smtClean="0"/>
              <a:t>Some of the classes become richer and more powerful, resulting in oppression of the lower classes</a:t>
            </a:r>
          </a:p>
          <a:p>
            <a:r>
              <a:rPr lang="en-US" dirty="0" smtClean="0"/>
              <a:t>Marxism calls for a “new society” in which social classes are eliminated, everything is owned collectively, and everyone works together for the good of 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95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Marxism: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26051" cy="4800600"/>
          </a:xfrm>
        </p:spPr>
        <p:txBody>
          <a:bodyPr/>
          <a:lstStyle/>
          <a:p>
            <a:r>
              <a:rPr lang="en-US" dirty="0" smtClean="0"/>
              <a:t>Revolution is the method needed to bring about this “new society” according to many Marxists; violence is acceptable if creates a better society</a:t>
            </a:r>
          </a:p>
          <a:p>
            <a:r>
              <a:rPr lang="en-US" dirty="0" smtClean="0"/>
              <a:t>Marxists oppose and suppress any kind of religious belief</a:t>
            </a:r>
          </a:p>
          <a:p>
            <a:r>
              <a:rPr lang="en-US" dirty="0" smtClean="0"/>
              <a:t>The “State” or “the new society” demands people’s love, allegiance, and service: this is supposed to define one’s purpose in life and also one’s morality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604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1"/>
            <a:ext cx="7772400" cy="838200"/>
          </a:xfrm>
        </p:spPr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New Age: Introduction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8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New Age: Origins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503805" cy="4800600"/>
          </a:xfrm>
        </p:spPr>
        <p:txBody>
          <a:bodyPr/>
          <a:lstStyle/>
          <a:p>
            <a:r>
              <a:rPr lang="en-US" dirty="0" smtClean="0"/>
              <a:t>Naturalism—the view that life and the universe are purely material –created a void of meaning for many people (if we are just a flask of chemicals in a big, dark universe, then what is the point of life?)</a:t>
            </a:r>
          </a:p>
          <a:p>
            <a:r>
              <a:rPr lang="en-US" dirty="0" smtClean="0"/>
              <a:t>In the mid-1900s, some people in the Western hemisphere started to look to Eastern religions (Hinduism, </a:t>
            </a:r>
            <a:r>
              <a:rPr lang="en-US" dirty="0" err="1" smtClean="0"/>
              <a:t>Buddhism,etc</a:t>
            </a:r>
            <a:r>
              <a:rPr lang="en-US" dirty="0" smtClean="0"/>
              <a:t>.) and paganism/animism to find meaning</a:t>
            </a:r>
          </a:p>
          <a:p>
            <a:r>
              <a:rPr lang="en-US" dirty="0" smtClean="0"/>
              <a:t>The result has been a strange mixture of these ideas with Western culture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117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New Age: </a:t>
            </a:r>
            <a:r>
              <a:rPr lang="en-US" b="1" dirty="0" smtClean="0">
                <a:solidFill>
                  <a:srgbClr val="7030A0"/>
                </a:solidFill>
              </a:rPr>
              <a:t>Beliefs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human race is in the process of evolving into a “higher state of consciousness”</a:t>
            </a:r>
          </a:p>
          <a:p>
            <a:r>
              <a:rPr lang="en-US" dirty="0" smtClean="0"/>
              <a:t>At the most basic level, everything in the universe is part of the same super-natural reality; it is manifested in two different ways though: the visible universe and invisible universe (Mind-at-Large)</a:t>
            </a:r>
          </a:p>
          <a:p>
            <a:r>
              <a:rPr lang="en-US" dirty="0" smtClean="0"/>
              <a:t>People access the visible universe through their ordinary consciousness but need an “altered consciousness” to access this Mind-at-Large</a:t>
            </a:r>
          </a:p>
          <a:p>
            <a:r>
              <a:rPr lang="en-US" dirty="0" smtClean="0"/>
              <a:t>Humans should pursue this “cosmic consciousness” so they can experience an “unity with the universe”</a:t>
            </a:r>
          </a:p>
          <a:p>
            <a:r>
              <a:rPr lang="en-US" dirty="0" smtClean="0"/>
              <a:t>Quote from </a:t>
            </a:r>
            <a:r>
              <a:rPr lang="en-US" dirty="0" err="1" smtClean="0"/>
              <a:t>MacLaine</a:t>
            </a:r>
            <a:r>
              <a:rPr lang="en-US" dirty="0" smtClean="0"/>
              <a:t>: “Know that you are God; know that you are the universe.”</a:t>
            </a:r>
          </a:p>
          <a:p>
            <a:r>
              <a:rPr lang="en-US" dirty="0" smtClean="0"/>
              <a:t>Life does not end at death, it just assumes another form (reincarnation)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16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New Age: </a:t>
            </a:r>
            <a:r>
              <a:rPr lang="en-US" b="1" dirty="0" smtClean="0">
                <a:solidFill>
                  <a:srgbClr val="7030A0"/>
                </a:solidFill>
              </a:rPr>
              <a:t>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6324600" cy="4800600"/>
          </a:xfrm>
        </p:spPr>
        <p:txBody>
          <a:bodyPr/>
          <a:lstStyle/>
          <a:p>
            <a:r>
              <a:rPr lang="en-US" dirty="0" smtClean="0"/>
              <a:t>There’s a huge range in the practical expression of this worldview: everything from exercise routines and piano music to drug use and witchcraft</a:t>
            </a:r>
          </a:p>
          <a:p>
            <a:r>
              <a:rPr lang="en-US" dirty="0" smtClean="0"/>
              <a:t>Pursuit of an “altered” or “higher” state of consciousness:  meditation, yoga, drugs, “channeling”</a:t>
            </a:r>
            <a:endParaRPr lang="en-US" dirty="0"/>
          </a:p>
          <a:p>
            <a:r>
              <a:rPr lang="en-US" dirty="0" smtClean="0"/>
              <a:t>Morality is very relative: if you are god, then you decide for yourself what is right and wrong</a:t>
            </a:r>
          </a:p>
          <a:p>
            <a:r>
              <a:rPr lang="en-US" dirty="0" smtClean="0"/>
              <a:t>Other associated practices: psychic readings, crystals, massages, acupuncture, homeopathic medicine</a:t>
            </a:r>
          </a:p>
        </p:txBody>
      </p:sp>
    </p:spTree>
    <p:extLst>
      <p:ext uri="{BB962C8B-B14F-4D97-AF65-F5344CB8AC3E}">
        <p14:creationId xmlns:p14="http://schemas.microsoft.com/office/powerpoint/2010/main" val="3955899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2450</TotalTime>
  <Words>616</Words>
  <Application>Microsoft Office PowerPoint</Application>
  <PresentationFormat>On-screen Show (4:3)</PresentationFormat>
  <Paragraphs>42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</vt:lpstr>
      <vt:lpstr>Adjacency</vt:lpstr>
      <vt:lpstr>Overview of Marxism and  Cosmic Humanism (New Age)</vt:lpstr>
      <vt:lpstr>Marxism: Origins</vt:lpstr>
      <vt:lpstr>Marxism: Beliefs</vt:lpstr>
      <vt:lpstr>Marxism: Practices</vt:lpstr>
      <vt:lpstr>New Age: Introduction</vt:lpstr>
      <vt:lpstr>New Age: Origins</vt:lpstr>
      <vt:lpstr>New Age: Beliefs</vt:lpstr>
      <vt:lpstr>New Age: Practices</vt:lpstr>
    </vt:vector>
  </TitlesOfParts>
  <Company>Unknown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Marxism and  Cosmic Humanism (New Age)</dc:title>
  <dc:creator>KJ Myers</dc:creator>
  <cp:lastModifiedBy>Yvonne Yoder</cp:lastModifiedBy>
  <cp:revision>17</cp:revision>
  <dcterms:created xsi:type="dcterms:W3CDTF">2014-08-23T17:31:46Z</dcterms:created>
  <dcterms:modified xsi:type="dcterms:W3CDTF">2017-11-10T16:50:08Z</dcterms:modified>
</cp:coreProperties>
</file>