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64" r:id="rId3"/>
    <p:sldId id="267" r:id="rId4"/>
    <p:sldId id="257" r:id="rId5"/>
    <p:sldId id="258" r:id="rId6"/>
    <p:sldId id="260" r:id="rId7"/>
    <p:sldId id="268" r:id="rId8"/>
    <p:sldId id="265" r:id="rId9"/>
    <p:sldId id="269" r:id="rId10"/>
    <p:sldId id="270"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76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77500D-C1B6-47B2-99AE-E2B672B458C3}" type="datetimeFigureOut">
              <a:rPr lang="en-US" smtClean="0"/>
              <a:t>11/28/2017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F1A2CE-996D-4F30-8AF1-EE92B0974D63}" type="slidenum">
              <a:rPr lang="en-US" smtClean="0"/>
              <a:t>‹#›</a:t>
            </a:fld>
            <a:endParaRPr lang="en-US"/>
          </a:p>
        </p:txBody>
      </p:sp>
    </p:spTree>
    <p:extLst>
      <p:ext uri="{BB962C8B-B14F-4D97-AF65-F5344CB8AC3E}">
        <p14:creationId xmlns:p14="http://schemas.microsoft.com/office/powerpoint/2010/main" val="245664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map showing</a:t>
            </a:r>
            <a:r>
              <a:rPr lang="en-US" baseline="0" dirty="0" smtClean="0"/>
              <a:t> the division of Germany in 1945.</a:t>
            </a:r>
            <a:endParaRPr lang="en-US" dirty="0"/>
          </a:p>
        </p:txBody>
      </p:sp>
      <p:sp>
        <p:nvSpPr>
          <p:cNvPr id="4" name="Slide Number Placeholder 3"/>
          <p:cNvSpPr>
            <a:spLocks noGrp="1"/>
          </p:cNvSpPr>
          <p:nvPr>
            <p:ph type="sldNum" sz="quarter" idx="10"/>
          </p:nvPr>
        </p:nvSpPr>
        <p:spPr/>
        <p:txBody>
          <a:bodyPr/>
          <a:lstStyle/>
          <a:p>
            <a:fld id="{41F1A2CE-996D-4F30-8AF1-EE92B0974D63}" type="slidenum">
              <a:rPr lang="en-US" smtClean="0"/>
              <a:t>3</a:t>
            </a:fld>
            <a:endParaRPr lang="en-US"/>
          </a:p>
        </p:txBody>
      </p:sp>
    </p:spTree>
    <p:extLst>
      <p:ext uri="{BB962C8B-B14F-4D97-AF65-F5344CB8AC3E}">
        <p14:creationId xmlns:p14="http://schemas.microsoft.com/office/powerpoint/2010/main" val="2902830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map of the Union</a:t>
            </a:r>
            <a:r>
              <a:rPr lang="en-US" baseline="0" dirty="0" smtClean="0"/>
              <a:t> of Soviet Socialist Republics, showing its different states.</a:t>
            </a:r>
            <a:endParaRPr lang="en-US" dirty="0"/>
          </a:p>
        </p:txBody>
      </p:sp>
      <p:sp>
        <p:nvSpPr>
          <p:cNvPr id="4" name="Slide Number Placeholder 3"/>
          <p:cNvSpPr>
            <a:spLocks noGrp="1"/>
          </p:cNvSpPr>
          <p:nvPr>
            <p:ph type="sldNum" sz="quarter" idx="10"/>
          </p:nvPr>
        </p:nvSpPr>
        <p:spPr/>
        <p:txBody>
          <a:bodyPr/>
          <a:lstStyle/>
          <a:p>
            <a:fld id="{41F1A2CE-996D-4F30-8AF1-EE92B0974D63}" type="slidenum">
              <a:rPr lang="en-US" smtClean="0"/>
              <a:t>4</a:t>
            </a:fld>
            <a:endParaRPr lang="en-US"/>
          </a:p>
        </p:txBody>
      </p:sp>
    </p:spTree>
    <p:extLst>
      <p:ext uri="{BB962C8B-B14F-4D97-AF65-F5344CB8AC3E}">
        <p14:creationId xmlns:p14="http://schemas.microsoft.com/office/powerpoint/2010/main" val="267228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map showing the</a:t>
            </a:r>
            <a:r>
              <a:rPr lang="en-US" baseline="0" dirty="0" smtClean="0"/>
              <a:t> amount of money that the United States gave to different countries in Europe.</a:t>
            </a:r>
            <a:endParaRPr lang="en-US" dirty="0"/>
          </a:p>
        </p:txBody>
      </p:sp>
      <p:sp>
        <p:nvSpPr>
          <p:cNvPr id="4" name="Slide Number Placeholder 3"/>
          <p:cNvSpPr>
            <a:spLocks noGrp="1"/>
          </p:cNvSpPr>
          <p:nvPr>
            <p:ph type="sldNum" sz="quarter" idx="10"/>
          </p:nvPr>
        </p:nvSpPr>
        <p:spPr/>
        <p:txBody>
          <a:bodyPr/>
          <a:lstStyle/>
          <a:p>
            <a:fld id="{41F1A2CE-996D-4F30-8AF1-EE92B0974D63}" type="slidenum">
              <a:rPr lang="en-US" smtClean="0"/>
              <a:t>7</a:t>
            </a:fld>
            <a:endParaRPr lang="en-US"/>
          </a:p>
        </p:txBody>
      </p:sp>
    </p:spTree>
    <p:extLst>
      <p:ext uri="{BB962C8B-B14F-4D97-AF65-F5344CB8AC3E}">
        <p14:creationId xmlns:p14="http://schemas.microsoft.com/office/powerpoint/2010/main" val="3432358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map of the</a:t>
            </a:r>
            <a:r>
              <a:rPr lang="en-US" baseline="0" dirty="0" smtClean="0"/>
              <a:t> world showing the countries that became a part of NATO.</a:t>
            </a:r>
            <a:endParaRPr lang="en-US" dirty="0"/>
          </a:p>
        </p:txBody>
      </p:sp>
      <p:sp>
        <p:nvSpPr>
          <p:cNvPr id="4" name="Slide Number Placeholder 3"/>
          <p:cNvSpPr>
            <a:spLocks noGrp="1"/>
          </p:cNvSpPr>
          <p:nvPr>
            <p:ph type="sldNum" sz="quarter" idx="10"/>
          </p:nvPr>
        </p:nvSpPr>
        <p:spPr/>
        <p:txBody>
          <a:bodyPr/>
          <a:lstStyle/>
          <a:p>
            <a:fld id="{41F1A2CE-996D-4F30-8AF1-EE92B0974D63}" type="slidenum">
              <a:rPr lang="en-US" smtClean="0"/>
              <a:t>8</a:t>
            </a:fld>
            <a:endParaRPr lang="en-US"/>
          </a:p>
        </p:txBody>
      </p:sp>
    </p:spTree>
    <p:extLst>
      <p:ext uri="{BB962C8B-B14F-4D97-AF65-F5344CB8AC3E}">
        <p14:creationId xmlns:p14="http://schemas.microsoft.com/office/powerpoint/2010/main" val="2078540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map showing the countries in the Warsaw</a:t>
            </a:r>
            <a:r>
              <a:rPr lang="en-US" baseline="0" dirty="0" smtClean="0"/>
              <a:t> Pact.</a:t>
            </a:r>
            <a:endParaRPr lang="en-US" dirty="0"/>
          </a:p>
        </p:txBody>
      </p:sp>
      <p:sp>
        <p:nvSpPr>
          <p:cNvPr id="4" name="Slide Number Placeholder 3"/>
          <p:cNvSpPr>
            <a:spLocks noGrp="1"/>
          </p:cNvSpPr>
          <p:nvPr>
            <p:ph type="sldNum" sz="quarter" idx="10"/>
          </p:nvPr>
        </p:nvSpPr>
        <p:spPr/>
        <p:txBody>
          <a:bodyPr/>
          <a:lstStyle/>
          <a:p>
            <a:fld id="{41F1A2CE-996D-4F30-8AF1-EE92B0974D63}" type="slidenum">
              <a:rPr lang="en-US" smtClean="0"/>
              <a:t>9</a:t>
            </a:fld>
            <a:endParaRPr lang="en-US"/>
          </a:p>
        </p:txBody>
      </p:sp>
    </p:spTree>
    <p:extLst>
      <p:ext uri="{BB962C8B-B14F-4D97-AF65-F5344CB8AC3E}">
        <p14:creationId xmlns:p14="http://schemas.microsoft.com/office/powerpoint/2010/main" val="1594316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map of Europe</a:t>
            </a:r>
            <a:r>
              <a:rPr lang="en-US" baseline="0" dirty="0" smtClean="0"/>
              <a:t> and western Asia </a:t>
            </a:r>
            <a:r>
              <a:rPr lang="en-US" dirty="0" smtClean="0"/>
              <a:t>showing the countries that were</a:t>
            </a:r>
            <a:r>
              <a:rPr lang="en-US" baseline="0" dirty="0" smtClean="0"/>
              <a:t> a part of the Warsaw Pact and NATO.  </a:t>
            </a:r>
            <a:endParaRPr lang="en-US" dirty="0"/>
          </a:p>
        </p:txBody>
      </p:sp>
      <p:sp>
        <p:nvSpPr>
          <p:cNvPr id="4" name="Slide Number Placeholder 3"/>
          <p:cNvSpPr>
            <a:spLocks noGrp="1"/>
          </p:cNvSpPr>
          <p:nvPr>
            <p:ph type="sldNum" sz="quarter" idx="10"/>
          </p:nvPr>
        </p:nvSpPr>
        <p:spPr/>
        <p:txBody>
          <a:bodyPr/>
          <a:lstStyle/>
          <a:p>
            <a:fld id="{41F1A2CE-996D-4F30-8AF1-EE92B0974D63}" type="slidenum">
              <a:rPr lang="en-US" smtClean="0"/>
              <a:t>10</a:t>
            </a:fld>
            <a:endParaRPr lang="en-US"/>
          </a:p>
        </p:txBody>
      </p:sp>
    </p:spTree>
    <p:extLst>
      <p:ext uri="{BB962C8B-B14F-4D97-AF65-F5344CB8AC3E}">
        <p14:creationId xmlns:p14="http://schemas.microsoft.com/office/powerpoint/2010/main" val="3552379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map</a:t>
            </a:r>
            <a:r>
              <a:rPr lang="en-US" baseline="0" dirty="0" smtClean="0"/>
              <a:t> showing the division in Europe between the “Eastern Bloc” and the “Western Bloc” with the “Iron Curtain” stretching in between.</a:t>
            </a:r>
            <a:endParaRPr lang="en-US" dirty="0"/>
          </a:p>
        </p:txBody>
      </p:sp>
      <p:sp>
        <p:nvSpPr>
          <p:cNvPr id="4" name="Slide Number Placeholder 3"/>
          <p:cNvSpPr>
            <a:spLocks noGrp="1"/>
          </p:cNvSpPr>
          <p:nvPr>
            <p:ph type="sldNum" sz="quarter" idx="10"/>
          </p:nvPr>
        </p:nvSpPr>
        <p:spPr/>
        <p:txBody>
          <a:bodyPr/>
          <a:lstStyle/>
          <a:p>
            <a:fld id="{41F1A2CE-996D-4F30-8AF1-EE92B0974D63}" type="slidenum">
              <a:rPr lang="en-US" smtClean="0"/>
              <a:t>11</a:t>
            </a:fld>
            <a:endParaRPr lang="en-US"/>
          </a:p>
        </p:txBody>
      </p:sp>
    </p:spTree>
    <p:extLst>
      <p:ext uri="{BB962C8B-B14F-4D97-AF65-F5344CB8AC3E}">
        <p14:creationId xmlns:p14="http://schemas.microsoft.com/office/powerpoint/2010/main" val="2360601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07A663-5F30-4328-86E5-7227235BBECA}"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54FBF-D25E-4701-ACE2-296947E6F764}"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7A663-5F30-4328-86E5-7227235BBECA}"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54FBF-D25E-4701-ACE2-296947E6F76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7A663-5F30-4328-86E5-7227235BBECA}"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54FBF-D25E-4701-ACE2-296947E6F76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7A663-5F30-4328-86E5-7227235BBECA}"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54FBF-D25E-4701-ACE2-296947E6F76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07A663-5F30-4328-86E5-7227235BBECA}"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54FBF-D25E-4701-ACE2-296947E6F764}"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07A663-5F30-4328-86E5-7227235BBECA}" type="datetimeFigureOut">
              <a:rPr lang="en-US" smtClean="0"/>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54FBF-D25E-4701-ACE2-296947E6F76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07A663-5F30-4328-86E5-7227235BBECA}" type="datetimeFigureOut">
              <a:rPr lang="en-US" smtClean="0"/>
              <a:t>11/28/2017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454FBF-D25E-4701-ACE2-296947E6F764}"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407A663-5F30-4328-86E5-7227235BBECA}" type="datetimeFigureOut">
              <a:rPr lang="en-US" smtClean="0"/>
              <a:t>11/28/2017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454FBF-D25E-4701-ACE2-296947E6F76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07A663-5F30-4328-86E5-7227235BBECA}" type="datetimeFigureOut">
              <a:rPr lang="en-US" smtClean="0"/>
              <a:t>11/28/2017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454FBF-D25E-4701-ACE2-296947E6F76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07A663-5F30-4328-86E5-7227235BBECA}" type="datetimeFigureOut">
              <a:rPr lang="en-US" smtClean="0"/>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54FBF-D25E-4701-ACE2-296947E6F764}"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07A663-5F30-4328-86E5-7227235BBECA}" type="datetimeFigureOut">
              <a:rPr lang="en-US" smtClean="0"/>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54FBF-D25E-4701-ACE2-296947E6F76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407A663-5F30-4328-86E5-7227235BBECA}" type="datetimeFigureOut">
              <a:rPr lang="en-US" smtClean="0"/>
              <a:t>11/28/2017</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3E454FBF-D25E-4701-ACE2-296947E6F764}"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Into Cold War</a:t>
            </a:r>
            <a:endParaRPr lang="en-US" dirty="0"/>
          </a:p>
        </p:txBody>
      </p:sp>
      <p:sp>
        <p:nvSpPr>
          <p:cNvPr id="3" name="Subtitle 2"/>
          <p:cNvSpPr>
            <a:spLocks noGrp="1"/>
          </p:cNvSpPr>
          <p:nvPr>
            <p:ph type="subTitle" idx="1"/>
          </p:nvPr>
        </p:nvSpPr>
        <p:spPr/>
        <p:txBody>
          <a:bodyPr/>
          <a:lstStyle/>
          <a:p>
            <a:r>
              <a:rPr lang="en-US" smtClean="0"/>
              <a:t>WH 23b</a:t>
            </a:r>
            <a:endParaRPr lang="en-US"/>
          </a:p>
        </p:txBody>
      </p:sp>
    </p:spTree>
    <p:extLst>
      <p:ext uri="{BB962C8B-B14F-4D97-AF65-F5344CB8AC3E}">
        <p14:creationId xmlns:p14="http://schemas.microsoft.com/office/powerpoint/2010/main" val="24590177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95385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013035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162800" cy="1600200"/>
          </a:xfrm>
        </p:spPr>
        <p:txBody>
          <a:bodyPr>
            <a:normAutofit fontScale="90000"/>
          </a:bodyPr>
          <a:lstStyle/>
          <a:p>
            <a:r>
              <a:rPr lang="en-US" dirty="0" smtClean="0"/>
              <a:t>Cold War: “Political Chess”</a:t>
            </a:r>
            <a:endParaRPr lang="en-US" dirty="0"/>
          </a:p>
        </p:txBody>
      </p:sp>
      <p:sp>
        <p:nvSpPr>
          <p:cNvPr id="3" name="Content Placeholder 2"/>
          <p:cNvSpPr>
            <a:spLocks noGrp="1"/>
          </p:cNvSpPr>
          <p:nvPr>
            <p:ph idx="1"/>
          </p:nvPr>
        </p:nvSpPr>
        <p:spPr>
          <a:xfrm>
            <a:off x="762000" y="685800"/>
            <a:ext cx="3810000" cy="4876800"/>
          </a:xfrm>
        </p:spPr>
        <p:txBody>
          <a:bodyPr/>
          <a:lstStyle/>
          <a:p>
            <a:r>
              <a:rPr lang="en-US" sz="2800" dirty="0"/>
              <a:t>WWII leads directly into the Cold </a:t>
            </a:r>
            <a:r>
              <a:rPr lang="en-US" sz="2800" dirty="0" smtClean="0"/>
              <a:t>War</a:t>
            </a:r>
          </a:p>
          <a:p>
            <a:r>
              <a:rPr lang="en-US" sz="2800" dirty="0" smtClean="0"/>
              <a:t>Cold War: ideological conflict between Communist and non-Communist countries</a:t>
            </a:r>
          </a:p>
          <a:p>
            <a:r>
              <a:rPr lang="en-US" sz="2800" dirty="0" smtClean="0"/>
              <a:t>Chief players: Soviet Union and the United States</a:t>
            </a:r>
            <a:endParaRPr lang="en-US" sz="2800" dirty="0"/>
          </a:p>
          <a:p>
            <a:endParaRPr lang="en-US" dirty="0"/>
          </a:p>
        </p:txBody>
      </p:sp>
      <p:pic>
        <p:nvPicPr>
          <p:cNvPr id="9218" name="Picture 2" descr="http://mandiericksonswiki.wikispaces.com/file/view/Cold_War_Chess.jpg/71643891/530x446/Cold_War_Ches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4375" y="914400"/>
            <a:ext cx="4321214" cy="426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5442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0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39086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0945" y="2419489"/>
            <a:ext cx="3048000" cy="3886200"/>
          </a:xfrm>
        </p:spPr>
        <p:txBody>
          <a:bodyPr/>
          <a:lstStyle/>
          <a:p>
            <a:pPr marL="0" indent="0">
              <a:buNone/>
            </a:pPr>
            <a:r>
              <a:rPr lang="en-US" dirty="0" smtClean="0"/>
              <a:t>By 1948, the Soviet Union exerted control over: </a:t>
            </a:r>
          </a:p>
          <a:p>
            <a:r>
              <a:rPr lang="en-US" dirty="0" smtClean="0"/>
              <a:t>Poland</a:t>
            </a:r>
          </a:p>
          <a:p>
            <a:r>
              <a:rPr lang="en-US" dirty="0" smtClean="0"/>
              <a:t>Romania</a:t>
            </a:r>
          </a:p>
          <a:p>
            <a:r>
              <a:rPr lang="en-US" dirty="0" smtClean="0"/>
              <a:t>Bulgaria</a:t>
            </a:r>
          </a:p>
          <a:p>
            <a:r>
              <a:rPr lang="en-US" dirty="0" smtClean="0"/>
              <a:t>Albania</a:t>
            </a:r>
          </a:p>
          <a:p>
            <a:r>
              <a:rPr lang="en-US" dirty="0" smtClean="0"/>
              <a:t>Hungary</a:t>
            </a:r>
          </a:p>
          <a:p>
            <a:r>
              <a:rPr lang="en-US" dirty="0" smtClean="0"/>
              <a:t>Czechoslovakia</a:t>
            </a:r>
            <a:endParaRPr lang="en-US" dirty="0"/>
          </a:p>
        </p:txBody>
      </p:sp>
      <p:pic>
        <p:nvPicPr>
          <p:cNvPr id="3074" name="Picture 2" descr="http://1.bp.blogspot.com/_oIAhQMTG-dU/S9mQ0D5Z-SI/AAAAAAAAEbA/OwSjs092KvA/s1600/soviet-invasion-czechoslovakia-1968-illustrated-history-pictures-images-photos-0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569433"/>
            <a:ext cx="5591175" cy="349552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img.radio.cz/pictures/c/historie/1968/2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1564"/>
            <a:ext cx="3352800" cy="2405635"/>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news.bbc.co.uk/nol/shared/spl/hi/pop_ups/08/in_pictures_prague_invasion0_1968___josef_koudelka/img/7.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8023" y="455324"/>
            <a:ext cx="4681970" cy="3121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3217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Truman Doctrine</a:t>
            </a:r>
            <a:endParaRPr lang="en-US" dirty="0"/>
          </a:p>
        </p:txBody>
      </p:sp>
      <p:sp>
        <p:nvSpPr>
          <p:cNvPr id="3" name="Content Placeholder 2"/>
          <p:cNvSpPr>
            <a:spLocks noGrp="1"/>
          </p:cNvSpPr>
          <p:nvPr>
            <p:ph idx="1"/>
          </p:nvPr>
        </p:nvSpPr>
        <p:spPr/>
        <p:txBody>
          <a:bodyPr/>
          <a:lstStyle/>
          <a:p>
            <a:r>
              <a:rPr lang="en-US" dirty="0" smtClean="0"/>
              <a:t>Although the United States mostly stood by while the Soviets gained control of central Asia and eastern Europe, when the Soviets began support Communist movements in Greece and Turkey, the US reacted strongly</a:t>
            </a:r>
          </a:p>
          <a:p>
            <a:r>
              <a:rPr lang="en-US" dirty="0" smtClean="0"/>
              <a:t>Truman Doctrine: “the US would support any country threatened by Communist aggression” (this was known as the policy of containment)</a:t>
            </a:r>
          </a:p>
          <a:p>
            <a:pPr marL="0" indent="0">
              <a:buNone/>
            </a:pPr>
            <a:endParaRPr lang="en-US" dirty="0"/>
          </a:p>
        </p:txBody>
      </p:sp>
      <p:pic>
        <p:nvPicPr>
          <p:cNvPr id="4098" name="Picture 2" descr="http://img.whenintime.com/tli/King2481/Cold_War/3eefb74b-3829-4c8a-bcc6-042675f7b33b/truman%20doctrin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4541" y="3733800"/>
            <a:ext cx="2571750" cy="3276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9571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800600"/>
            <a:ext cx="6781800" cy="1600200"/>
          </a:xfrm>
        </p:spPr>
        <p:txBody>
          <a:bodyPr/>
          <a:lstStyle/>
          <a:p>
            <a:r>
              <a:rPr lang="en-US" dirty="0" smtClean="0"/>
              <a:t>Marshall Plan</a:t>
            </a:r>
            <a:endParaRPr lang="en-US" dirty="0"/>
          </a:p>
        </p:txBody>
      </p:sp>
      <p:sp>
        <p:nvSpPr>
          <p:cNvPr id="3" name="Content Placeholder 2"/>
          <p:cNvSpPr>
            <a:spLocks noGrp="1"/>
          </p:cNvSpPr>
          <p:nvPr>
            <p:ph idx="1"/>
          </p:nvPr>
        </p:nvSpPr>
        <p:spPr>
          <a:xfrm>
            <a:off x="762000" y="457200"/>
            <a:ext cx="3581400" cy="4953000"/>
          </a:xfrm>
        </p:spPr>
        <p:txBody>
          <a:bodyPr>
            <a:normAutofit lnSpcReduction="10000"/>
          </a:bodyPr>
          <a:lstStyle/>
          <a:p>
            <a:r>
              <a:rPr lang="en-US" dirty="0" smtClean="0"/>
              <a:t>One of the ways the United States sought to counteract the Soviet influence in Europe was the Marshall Plan</a:t>
            </a:r>
          </a:p>
          <a:p>
            <a:r>
              <a:rPr lang="en-US" dirty="0" smtClean="0"/>
              <a:t>The Marshall plan provided 5.3 billion dollars to European countries to help them rebuild after the war</a:t>
            </a:r>
          </a:p>
          <a:p>
            <a:r>
              <a:rPr lang="en-US" dirty="0" smtClean="0"/>
              <a:t>This action intensified the conflict between the US and Soviet Union</a:t>
            </a:r>
            <a:endParaRPr lang="en-US" dirty="0"/>
          </a:p>
        </p:txBody>
      </p:sp>
    </p:spTree>
    <p:extLst>
      <p:ext uri="{BB962C8B-B14F-4D97-AF65-F5344CB8AC3E}">
        <p14:creationId xmlns:p14="http://schemas.microsoft.com/office/powerpoint/2010/main" val="218524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752976"/>
            <a:ext cx="6781800" cy="1600200"/>
          </a:xfrm>
        </p:spPr>
        <p:txBody>
          <a:bodyPr/>
          <a:lstStyle/>
          <a:p>
            <a:r>
              <a:rPr lang="en-US" dirty="0" smtClean="0"/>
              <a:t>Formation of NATO</a:t>
            </a:r>
            <a:endParaRPr lang="en-US" dirty="0"/>
          </a:p>
        </p:txBody>
      </p:sp>
      <p:sp>
        <p:nvSpPr>
          <p:cNvPr id="3" name="Content Placeholder 2"/>
          <p:cNvSpPr>
            <a:spLocks noGrp="1"/>
          </p:cNvSpPr>
          <p:nvPr>
            <p:ph idx="1"/>
          </p:nvPr>
        </p:nvSpPr>
        <p:spPr>
          <a:xfrm>
            <a:off x="762000" y="685800"/>
            <a:ext cx="7543800" cy="1953317"/>
          </a:xfrm>
        </p:spPr>
        <p:txBody>
          <a:bodyPr>
            <a:normAutofit lnSpcReduction="10000"/>
          </a:bodyPr>
          <a:lstStyle/>
          <a:p>
            <a:r>
              <a:rPr lang="en-US" dirty="0" smtClean="0"/>
              <a:t>Another action taken by non-Communist countries to oppose Communist countries was the formation of the North Atlantic Treaty Organization</a:t>
            </a:r>
          </a:p>
          <a:p>
            <a:r>
              <a:rPr lang="en-US" dirty="0" smtClean="0"/>
              <a:t>The core members of this organization were: US, Canada, Great Britain, France, and Italy</a:t>
            </a:r>
            <a:endParaRPr lang="en-US" dirty="0"/>
          </a:p>
        </p:txBody>
      </p:sp>
      <p:pic>
        <p:nvPicPr>
          <p:cNvPr id="10242" name="Picture 2" descr="http://www.theblaze.com/wp-content/uploads/2014/09/NATO-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4876800"/>
            <a:ext cx="1131867" cy="1690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7295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Warsaw Pact</a:t>
            </a:r>
            <a:endParaRPr lang="en-US" dirty="0"/>
          </a:p>
        </p:txBody>
      </p:sp>
      <p:sp>
        <p:nvSpPr>
          <p:cNvPr id="3" name="Content Placeholder 2"/>
          <p:cNvSpPr>
            <a:spLocks noGrp="1"/>
          </p:cNvSpPr>
          <p:nvPr>
            <p:ph idx="1"/>
          </p:nvPr>
        </p:nvSpPr>
        <p:spPr>
          <a:xfrm>
            <a:off x="762000" y="685800"/>
            <a:ext cx="7543800" cy="2514600"/>
          </a:xfrm>
        </p:spPr>
        <p:txBody>
          <a:bodyPr/>
          <a:lstStyle/>
          <a:p>
            <a:r>
              <a:rPr lang="en-US" dirty="0" smtClean="0"/>
              <a:t>The Soviet Union reacted to NATO with its own military alliance: the Warsaw Pact </a:t>
            </a:r>
            <a:endParaRPr lang="en-US" dirty="0"/>
          </a:p>
        </p:txBody>
      </p:sp>
    </p:spTree>
    <p:extLst>
      <p:ext uri="{BB962C8B-B14F-4D97-AF65-F5344CB8AC3E}">
        <p14:creationId xmlns:p14="http://schemas.microsoft.com/office/powerpoint/2010/main" val="7601126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Newsprint</Template>
  <TotalTime>271</TotalTime>
  <Words>348</Words>
  <Application>Microsoft Office PowerPoint</Application>
  <PresentationFormat>On-screen Show (4:3)</PresentationFormat>
  <Paragraphs>39</Paragraphs>
  <Slides>11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Impact</vt:lpstr>
      <vt:lpstr>Times New Roman</vt:lpstr>
      <vt:lpstr>NewsPrint</vt:lpstr>
      <vt:lpstr>Into Cold War</vt:lpstr>
      <vt:lpstr>Cold War: “Political Chess”</vt:lpstr>
      <vt:lpstr>PowerPoint Presentation</vt:lpstr>
      <vt:lpstr>PowerPoint Presentation</vt:lpstr>
      <vt:lpstr>PowerPoint Presentation</vt:lpstr>
      <vt:lpstr>Truman Doctrine</vt:lpstr>
      <vt:lpstr>Marshall Plan</vt:lpstr>
      <vt:lpstr>Formation of NATO</vt:lpstr>
      <vt:lpstr>Warsaw Pact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KMyers</dc:creator>
  <cp:lastModifiedBy>Yvonne Yoder</cp:lastModifiedBy>
  <cp:revision>16</cp:revision>
  <dcterms:created xsi:type="dcterms:W3CDTF">2015-03-24T20:20:21Z</dcterms:created>
  <dcterms:modified xsi:type="dcterms:W3CDTF">2017-11-28T21:06:49Z</dcterms:modified>
</cp:coreProperties>
</file>