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73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9_02.jpg"/>
          <p:cNvPicPr preferRelativeResize="0">
            <a:picLocks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754112" y="0"/>
            <a:ext cx="73152" cy="6858000"/>
          </a:xfrm>
          <a:prstGeom prst="rect">
            <a:avLst/>
          </a:prstGeom>
        </p:spPr>
      </p:pic>
      <p:pic>
        <p:nvPicPr>
          <p:cNvPr id="7" name="Picture 6" descr="1_0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0500" y="0"/>
            <a:ext cx="1333500" cy="6858000"/>
          </a:xfrm>
          <a:prstGeom prst="rect">
            <a:avLst/>
          </a:prstGeom>
        </p:spPr>
      </p:pic>
      <p:grpSp>
        <p:nvGrpSpPr>
          <p:cNvPr id="4" name="Group 17"/>
          <p:cNvGrpSpPr/>
          <p:nvPr/>
        </p:nvGrpSpPr>
        <p:grpSpPr>
          <a:xfrm>
            <a:off x="0" y="6630352"/>
            <a:ext cx="9144000" cy="228600"/>
            <a:chOff x="0" y="6582727"/>
            <a:chExt cx="9144000" cy="228600"/>
          </a:xfrm>
        </p:grpSpPr>
        <p:sp>
          <p:nvSpPr>
            <p:cNvPr id="10" name="Rectangle 9"/>
            <p:cNvSpPr/>
            <p:nvPr/>
          </p:nvSpPr>
          <p:spPr>
            <a:xfrm>
              <a:off x="7813040" y="6582727"/>
              <a:ext cx="1330960" cy="228600"/>
            </a:xfrm>
            <a:prstGeom prst="rect">
              <a:avLst/>
            </a:pr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134101" y="6582727"/>
              <a:ext cx="1609724" cy="2286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6582727"/>
              <a:ext cx="6096000" cy="2286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371600"/>
            <a:ext cx="6781800" cy="1069975"/>
          </a:xfrm>
        </p:spPr>
        <p:txBody>
          <a:bodyPr bIns="0" anchor="b" anchorCtr="0">
            <a:noAutofit/>
          </a:bodyPr>
          <a:lstStyle>
            <a:lvl1pPr>
              <a:defRPr sz="4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438400"/>
            <a:ext cx="6781800" cy="762000"/>
          </a:xfrm>
        </p:spPr>
        <p:txBody>
          <a:bodyPr lIns="0" tIns="0" rIns="0">
            <a:normAutofit/>
          </a:bodyPr>
          <a:lstStyle>
            <a:lvl1pPr marL="0" indent="0" algn="l">
              <a:buNone/>
              <a:defRPr sz="240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>
          <a:xfrm>
            <a:off x="6210300" y="6610350"/>
            <a:ext cx="1524000" cy="228600"/>
          </a:xfrm>
        </p:spPr>
        <p:txBody>
          <a:bodyPr/>
          <a:lstStyle/>
          <a:p>
            <a:fld id="{154D0AD0-77EB-49AB-BE8B-4DA91E5A3D54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>
          <a:xfrm>
            <a:off x="7924800" y="6610350"/>
            <a:ext cx="1198880" cy="228600"/>
          </a:xfrm>
        </p:spPr>
        <p:txBody>
          <a:bodyPr/>
          <a:lstStyle/>
          <a:p>
            <a:fld id="{24FEF042-E9A1-4FBB-95A2-2CBFB34CB940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>
          <a:xfrm>
            <a:off x="457200" y="6611112"/>
            <a:ext cx="5600700" cy="2286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grpSp>
        <p:nvGrpSpPr>
          <p:cNvPr id="4" name="Group 10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2" name="Rectangle 11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D0AD0-77EB-49AB-BE8B-4DA91E5A3D54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4FEF042-E9A1-4FBB-95A2-2CBFB34CB94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" name="Picture 10" descr="bar_06.png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pic>
        <p:nvPicPr>
          <p:cNvPr id="14" name="Picture 13" descr="2_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89085"/>
            <a:ext cx="2057400" cy="553707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85216"/>
            <a:ext cx="6019800" cy="55412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grpSp>
        <p:nvGrpSpPr>
          <p:cNvPr id="4" name="Group 10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2" name="Rectangle 11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D0AD0-77EB-49AB-BE8B-4DA91E5A3D54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4FEF042-E9A1-4FBB-95A2-2CBFB34CB94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" name="Picture 10" descr="bar_06.png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pic>
        <p:nvPicPr>
          <p:cNvPr id="14" name="Picture 13" descr="2_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0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32" name="Rectangle 31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3" name="Picture 12" descr="bar_06.png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pic>
        <p:nvPicPr>
          <p:cNvPr id="10" name="Picture 9" descr="2_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D0AD0-77EB-49AB-BE8B-4DA91E5A3D54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4FEF042-E9A1-4FBB-95A2-2CBFB34CB940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2"/>
          <p:cNvGrpSpPr/>
          <p:nvPr/>
        </p:nvGrpSpPr>
        <p:grpSpPr>
          <a:xfrm>
            <a:off x="1438274" y="6629400"/>
            <a:ext cx="7705726" cy="228600"/>
            <a:chOff x="1438274" y="6629400"/>
            <a:chExt cx="7705726" cy="228600"/>
          </a:xfrm>
        </p:grpSpPr>
        <p:sp>
          <p:nvSpPr>
            <p:cNvPr id="27" name="Rectangle 26"/>
            <p:cNvSpPr/>
            <p:nvPr/>
          </p:nvSpPr>
          <p:spPr>
            <a:xfrm>
              <a:off x="8763000" y="662940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7142480" y="662940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438274" y="6629400"/>
              <a:ext cx="5663565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5245101"/>
            <a:ext cx="6934199" cy="1155700"/>
          </a:xfrm>
        </p:spPr>
        <p:txBody>
          <a:bodyPr anchor="t">
            <a:normAutofit/>
          </a:bodyPr>
          <a:lstStyle>
            <a:lvl1pPr algn="r">
              <a:defRPr sz="4200" b="0" i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2600" y="4114800"/>
            <a:ext cx="6934199" cy="1130300"/>
          </a:xfrm>
        </p:spPr>
        <p:txBody>
          <a:bodyPr anchor="b">
            <a:normAutofit/>
          </a:bodyPr>
          <a:lstStyle>
            <a:lvl1pPr marL="0" indent="0" algn="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0" name="Picture 9" descr="9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363980" cy="6858000"/>
          </a:xfrm>
          <a:prstGeom prst="rect">
            <a:avLst/>
          </a:prstGeom>
        </p:spPr>
      </p:pic>
      <p:sp>
        <p:nvSpPr>
          <p:cNvPr id="24" name="Date Placeholder 23"/>
          <p:cNvSpPr>
            <a:spLocks noGrp="1"/>
          </p:cNvSpPr>
          <p:nvPr>
            <p:ph type="dt" sz="half" idx="10"/>
          </p:nvPr>
        </p:nvSpPr>
        <p:spPr>
          <a:xfrm>
            <a:off x="7162800" y="6610350"/>
            <a:ext cx="1524000" cy="246888"/>
          </a:xfrm>
        </p:spPr>
        <p:txBody>
          <a:bodyPr/>
          <a:lstStyle/>
          <a:p>
            <a:fld id="{154D0AD0-77EB-49AB-BE8B-4DA91E5A3D54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1"/>
          </p:nvPr>
        </p:nvSpPr>
        <p:spPr>
          <a:xfrm>
            <a:off x="8742680" y="6610350"/>
            <a:ext cx="381000" cy="246888"/>
          </a:xfrm>
        </p:spPr>
        <p:txBody>
          <a:bodyPr/>
          <a:lstStyle/>
          <a:p>
            <a:fld id="{24FEF042-E9A1-4FBB-95A2-2CBFB34CB940}" type="slidenum">
              <a:rPr lang="en-US" smtClean="0"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2"/>
          </p:nvPr>
        </p:nvSpPr>
        <p:spPr>
          <a:xfrm>
            <a:off x="1524000" y="6610350"/>
            <a:ext cx="5562600" cy="247650"/>
          </a:xfrm>
        </p:spPr>
        <p:txBody>
          <a:bodyPr/>
          <a:lstStyle/>
          <a:p>
            <a:endParaRPr lang="en-US"/>
          </a:p>
        </p:txBody>
      </p:sp>
      <p:pic>
        <p:nvPicPr>
          <p:cNvPr id="20" name="Picture 19" descr="vert_bar_02.png"/>
          <p:cNvPicPr preferRelativeResize="0">
            <a:picLocks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362456" y="0"/>
            <a:ext cx="73152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bar_06.png"/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12" name="Picture 11" descr="3_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4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grpSp>
        <p:nvGrpSpPr>
          <p:cNvPr id="3" name="Group 14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7" name="Rectangle 16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54D0AD0-77EB-49AB-BE8B-4DA91E5A3D54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4FEF042-E9A1-4FBB-95A2-2CBFB34CB940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81200"/>
            <a:ext cx="4040188" cy="411162"/>
          </a:xfrm>
        </p:spPr>
        <p:txBody>
          <a:bodyPr lIns="0" rIns="0" anchor="b">
            <a:noAutofit/>
          </a:bodyPr>
          <a:lstStyle>
            <a:lvl1pPr marL="0" indent="0">
              <a:lnSpc>
                <a:spcPct val="100000"/>
              </a:lnSpc>
              <a:buNone/>
              <a:defRPr sz="1600" b="1" i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4" name="Picture 13" descr="4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15" name="Text Placeholder 2"/>
          <p:cNvSpPr>
            <a:spLocks noGrp="1"/>
          </p:cNvSpPr>
          <p:nvPr>
            <p:ph type="body" idx="13"/>
          </p:nvPr>
        </p:nvSpPr>
        <p:spPr>
          <a:xfrm>
            <a:off x="4648200" y="1981200"/>
            <a:ext cx="4040188" cy="411162"/>
          </a:xfrm>
        </p:spPr>
        <p:txBody>
          <a:bodyPr lIns="0" rIns="0" anchor="b">
            <a:noAutofit/>
          </a:bodyPr>
          <a:lstStyle>
            <a:lvl1pPr marL="0" indent="0">
              <a:lnSpc>
                <a:spcPct val="100000"/>
              </a:lnSpc>
              <a:buNone/>
              <a:defRPr sz="1600" b="1" i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57200" y="2438400"/>
            <a:ext cx="40386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5"/>
          </p:nvPr>
        </p:nvSpPr>
        <p:spPr>
          <a:xfrm>
            <a:off x="4648200" y="2438400"/>
            <a:ext cx="40386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6" name="Picture 15" descr="bar_06.png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grpSp>
        <p:nvGrpSpPr>
          <p:cNvPr id="4" name="Group 17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20" name="Rectangle 19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Date Placeholder 22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154D0AD0-77EB-49AB-BE8B-4DA91E5A3D54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4FEF042-E9A1-4FBB-95A2-2CBFB34CB940}" type="slidenum">
              <a:rPr lang="en-US" smtClean="0"/>
              <a:t>‹#›</a:t>
            </a:fld>
            <a:endParaRPr lang="en-US"/>
          </a:p>
        </p:txBody>
      </p:sp>
      <p:sp>
        <p:nvSpPr>
          <p:cNvPr id="25" name="Footer Placeholder 2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10" name="Picture 9" descr="2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pic>
        <p:nvPicPr>
          <p:cNvPr id="11" name="Picture 10" descr="bar_06.png"/>
          <p:cNvPicPr>
            <a:picLocks noChangeAspect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grpSp>
        <p:nvGrpSpPr>
          <p:cNvPr id="3" name="Group 11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3" name="Rectangle 12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D0AD0-77EB-49AB-BE8B-4DA91E5A3D54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4FEF042-E9A1-4FBB-95A2-2CBFB34CB940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0" name="Rectangle 9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D0AD0-77EB-49AB-BE8B-4DA91E5A3D54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4FEF042-E9A1-4FBB-95A2-2CBFB34CB940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3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13" name="Text Placeholder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3352800" cy="914400"/>
          </a:xfrm>
        </p:spPr>
        <p:txBody>
          <a:bodyPr lIns="0" rIns="0"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i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419600" y="1524000"/>
            <a:ext cx="42672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457201" y="2514599"/>
            <a:ext cx="3352800" cy="3127248"/>
          </a:xfr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4" name="Picture 13" descr="bar_06.png"/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grpSp>
        <p:nvGrpSpPr>
          <p:cNvPr id="2" name="Group 15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7" name="Rectangle 16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54D0AD0-77EB-49AB-BE8B-4DA91E5A3D54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4FEF042-E9A1-4FBB-95A2-2CBFB34CB940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5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3" name="Rectangle 12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048"/>
            <a:ext cx="3355848" cy="914400"/>
          </a:xfrm>
        </p:spPr>
        <p:txBody>
          <a:bodyPr anchor="b">
            <a:normAutofit/>
          </a:bodyPr>
          <a:lstStyle>
            <a:lvl1pPr algn="l">
              <a:defRPr lang="en-US" sz="1800" b="1" i="0" kern="1200" cap="all" spc="100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25696" y="1554480"/>
            <a:ext cx="4270248" cy="4059936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514600"/>
            <a:ext cx="3355848" cy="3127248"/>
          </a:xfr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lang="en-US" sz="1400" kern="1200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D0AD0-77EB-49AB-BE8B-4DA91E5A3D54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EF042-E9A1-4FBB-95A2-2CBFB34CB940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4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pic>
        <p:nvPicPr>
          <p:cNvPr id="9" name="Picture 8" descr="bar_06.png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>
            <a:off x="4419600" y="1524000"/>
            <a:ext cx="42672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419600" y="5637212"/>
            <a:ext cx="42672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34000">
                <a:schemeClr val="bg1">
                  <a:lumMod val="75000"/>
                  <a:alpha val="61000"/>
                </a:schemeClr>
              </a:gs>
              <a:gs pos="38000">
                <a:schemeClr val="bg1">
                  <a:lumMod val="75000"/>
                  <a:alpha val="76000"/>
                </a:schemeClr>
              </a:gs>
              <a:gs pos="100000">
                <a:schemeClr val="bg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9144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81200"/>
            <a:ext cx="8229600" cy="4144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6610350"/>
            <a:ext cx="15240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154D0AD0-77EB-49AB-BE8B-4DA91E5A3D54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610350"/>
            <a:ext cx="66294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42680" y="6610350"/>
            <a:ext cx="3810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24FEF042-E9A1-4FBB-95A2-2CBFB34CB94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 typeface="Wingdings" pitchFamily="2" charset="2"/>
        <a:buChar char="§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 typeface="Wingdings" pitchFamily="2" charset="2"/>
        <a:buNone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Wingdings" pitchFamily="2" charset="2"/>
        <a:buNone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Wingdings" pitchFamily="2" charset="2"/>
        <a:buNone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Industrial Revolution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World History 18a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694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838200"/>
            <a:ext cx="8382000" cy="10668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Factors that made possible the</a:t>
            </a:r>
            <a:br>
              <a:rPr lang="en-US" b="1" dirty="0" smtClean="0"/>
            </a:br>
            <a:r>
              <a:rPr lang="en-US" b="1" dirty="0" smtClean="0"/>
              <a:t> Industrial Revolution:</a:t>
            </a:r>
            <a:endParaRPr lang="en-US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Adequate food supply</a:t>
            </a:r>
          </a:p>
          <a:p>
            <a:r>
              <a:rPr lang="en-US" sz="2800" dirty="0" smtClean="0"/>
              <a:t>Large and mobile labor force</a:t>
            </a:r>
          </a:p>
          <a:p>
            <a:r>
              <a:rPr lang="en-US" sz="2800" dirty="0" smtClean="0"/>
              <a:t>Expansion of trade</a:t>
            </a:r>
            <a:endParaRPr lang="en-US" sz="2800" dirty="0"/>
          </a:p>
        </p:txBody>
      </p:sp>
      <p:pic>
        <p:nvPicPr>
          <p:cNvPr id="1026" name="Picture 2" descr="http://upload.wikimedia.org/wikipedia/commons/c/c3/Hartmann_Maschinenhalle_1868_(0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3291509"/>
            <a:ext cx="5075749" cy="3296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2437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6600"/>
                </a:solidFill>
              </a:rPr>
              <a:t>Agricultural developments</a:t>
            </a:r>
            <a:endParaRPr lang="en-US" b="1" dirty="0">
              <a:solidFill>
                <a:srgbClr val="0066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Seed drill</a:t>
            </a:r>
          </a:p>
          <a:p>
            <a:r>
              <a:rPr lang="en-US" sz="2800" dirty="0" smtClean="0"/>
              <a:t>Crop rotation</a:t>
            </a:r>
          </a:p>
          <a:p>
            <a:r>
              <a:rPr lang="en-US" sz="2800" dirty="0" smtClean="0"/>
              <a:t>Selective breeding</a:t>
            </a:r>
          </a:p>
          <a:p>
            <a:r>
              <a:rPr lang="en-US" sz="2800" dirty="0" smtClean="0"/>
              <a:t>Larger farms </a:t>
            </a:r>
          </a:p>
        </p:txBody>
      </p:sp>
    </p:spTree>
    <p:extLst>
      <p:ext uri="{BB962C8B-B14F-4D97-AF65-F5344CB8AC3E}">
        <p14:creationId xmlns:p14="http://schemas.microsoft.com/office/powerpoint/2010/main" val="1951154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Textile Industry</a:t>
            </a:r>
            <a:endParaRPr lang="en-US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Flying shuttle</a:t>
            </a:r>
          </a:p>
          <a:p>
            <a:r>
              <a:rPr lang="en-US" sz="3200" dirty="0" smtClean="0"/>
              <a:t>Thread production</a:t>
            </a:r>
          </a:p>
          <a:p>
            <a:pPr lvl="1"/>
            <a:r>
              <a:rPr lang="en-US" sz="2400" dirty="0" smtClean="0"/>
              <a:t>Spinning jenny</a:t>
            </a:r>
          </a:p>
          <a:p>
            <a:pPr lvl="1"/>
            <a:r>
              <a:rPr lang="en-US" sz="2400" dirty="0" smtClean="0"/>
              <a:t>Spinning frame</a:t>
            </a:r>
          </a:p>
          <a:p>
            <a:pPr lvl="1"/>
            <a:r>
              <a:rPr lang="en-US" sz="2400" dirty="0" smtClean="0"/>
              <a:t>Spinning mule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pic>
        <p:nvPicPr>
          <p:cNvPr id="3078" name="Picture 6" descr="http://images.fineartamerica.com/images-medium-large/arkwright-spinning-frame-grang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-187615"/>
            <a:ext cx="6515100" cy="6218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spartacus-educational.com/TexJenny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7201" y="6034006"/>
            <a:ext cx="9144001" cy="6767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http://f.tqn.com/y/inventors/1/S/d/T/flyingshuttle_big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705600" y="5978787"/>
            <a:ext cx="7239000" cy="6460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7457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Factory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These new machines triggered a shift from the domestic system (working at home) to the factory system (working in factory)</a:t>
            </a:r>
            <a:endParaRPr lang="en-US" b="1" dirty="0"/>
          </a:p>
        </p:txBody>
      </p:sp>
      <p:pic>
        <p:nvPicPr>
          <p:cNvPr id="4098" name="Picture 2" descr="http://media-3.web.britannica.com/eb-media/97/92897-004-5029FF3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2949633"/>
            <a:ext cx="4857750" cy="3603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949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cro">
  <a:themeElements>
    <a:clrScheme name="Macro">
      <a:dk1>
        <a:sysClr val="windowText" lastClr="000000"/>
      </a:dk1>
      <a:lt1>
        <a:sysClr val="window" lastClr="FFFFFF"/>
      </a:lt1>
      <a:dk2>
        <a:srgbClr val="3F3F4D"/>
      </a:dk2>
      <a:lt2>
        <a:srgbClr val="DDDDDD"/>
      </a:lt2>
      <a:accent1>
        <a:srgbClr val="A51009"/>
      </a:accent1>
      <a:accent2>
        <a:srgbClr val="DE7014"/>
      </a:accent2>
      <a:accent3>
        <a:srgbClr val="704836"/>
      </a:accent3>
      <a:accent4>
        <a:srgbClr val="F2B431"/>
      </a:accent4>
      <a:accent5>
        <a:srgbClr val="7F221D"/>
      </a:accent5>
      <a:accent6>
        <a:srgbClr val="CDAC77"/>
      </a:accent6>
      <a:hlink>
        <a:srgbClr val="F5B123"/>
      </a:hlink>
      <a:folHlink>
        <a:srgbClr val="E19B0B"/>
      </a:folHlink>
    </a:clrScheme>
    <a:fontScheme name="Macr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c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300000"/>
              </a:schemeClr>
            </a:gs>
            <a:gs pos="100000">
              <a:schemeClr val="phClr">
                <a:tint val="80000"/>
                <a:satMod val="15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hade val="90000"/>
                <a:satMod val="300000"/>
              </a:schemeClr>
            </a:gs>
            <a:gs pos="100000">
              <a:schemeClr val="phClr">
                <a:satMod val="150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70000"/>
              </a:srgbClr>
            </a:outerShdw>
          </a:effectLst>
        </a:effectStyle>
        <a:effectStyle>
          <a:effectLst>
            <a:outerShdw blurRad="25400" dist="254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contourW="15875" prstMaterial="softmetal">
            <a:bevelT w="25400" h="19050" prst="angle"/>
            <a:contourClr>
              <a:schemeClr val="phClr">
                <a:shade val="30000"/>
              </a:schemeClr>
            </a:contourClr>
          </a:sp3d>
        </a:effectStyle>
        <a:effectStyle>
          <a:effectLst>
            <a:outerShdw blurRad="254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contourW="19050" prstMaterial="metal">
            <a:bevelT w="63500" h="31750" prst="angle"/>
            <a:contourClr>
              <a:schemeClr val="phClr">
                <a:shade val="25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7000"/>
                <a:shade val="93000"/>
                <a:satMod val="110000"/>
                <a:lumMod val="90000"/>
              </a:schemeClr>
            </a:gs>
            <a:gs pos="76000">
              <a:schemeClr val="phClr">
                <a:tint val="85000"/>
                <a:shade val="75000"/>
                <a:satMod val="120000"/>
              </a:schemeClr>
            </a:gs>
            <a:gs pos="100000">
              <a:schemeClr val="phClr">
                <a:tint val="86000"/>
                <a:shade val="50000"/>
                <a:satMod val="13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35000"/>
                <a:satMod val="146000"/>
                <a:lumMod val="101000"/>
              </a:schemeClr>
            </a:gs>
            <a:gs pos="26000">
              <a:schemeClr val="phClr">
                <a:tint val="96000"/>
                <a:shade val="96000"/>
                <a:satMod val="190000"/>
              </a:schemeClr>
            </a:gs>
            <a:gs pos="100000">
              <a:schemeClr val="phClr">
                <a:tint val="60000"/>
                <a:shade val="90000"/>
                <a:satMod val="22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</Template>
  <TotalTime>61</TotalTime>
  <Words>69</Words>
  <Application>Microsoft Office PowerPoint</Application>
  <PresentationFormat>On-screen Show (4:3)</PresentationFormat>
  <Paragraphs>19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Calibri</vt:lpstr>
      <vt:lpstr>Wingdings</vt:lpstr>
      <vt:lpstr>Macro</vt:lpstr>
      <vt:lpstr>Industrial Revolution</vt:lpstr>
      <vt:lpstr>Factors that made possible the  Industrial Revolution:</vt:lpstr>
      <vt:lpstr>Agricultural developments</vt:lpstr>
      <vt:lpstr>Textile Industry</vt:lpstr>
      <vt:lpstr>Factory system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Industrial Revolution</dc:title>
  <dc:creator>KMyers</dc:creator>
  <cp:lastModifiedBy>Yvonne Yoder</cp:lastModifiedBy>
  <cp:revision>6</cp:revision>
  <dcterms:created xsi:type="dcterms:W3CDTF">2015-02-09T15:23:36Z</dcterms:created>
  <dcterms:modified xsi:type="dcterms:W3CDTF">2017-11-21T21:57:23Z</dcterms:modified>
</cp:coreProperties>
</file>