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4D5369-4FAE-40C4-863E-92E9FB282865}" type="doc">
      <dgm:prSet loTypeId="urn:microsoft.com/office/officeart/2005/8/layout/arrow5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9EDA8C-762D-4D80-9003-FC5F7B77F691}">
      <dgm:prSet phldrT="[Text]"/>
      <dgm:spPr/>
      <dgm:t>
        <a:bodyPr/>
        <a:lstStyle/>
        <a:p>
          <a:r>
            <a:rPr lang="en-US" dirty="0" smtClean="0"/>
            <a:t>Liberalism</a:t>
          </a:r>
          <a:endParaRPr lang="en-US" dirty="0"/>
        </a:p>
      </dgm:t>
    </dgm:pt>
    <dgm:pt modelId="{9DDB7C75-D17C-4A4E-87ED-9B6904DE12F9}" type="parTrans" cxnId="{E1F5AF3B-C1B3-42D6-9535-FED000CD85A9}">
      <dgm:prSet/>
      <dgm:spPr/>
      <dgm:t>
        <a:bodyPr/>
        <a:lstStyle/>
        <a:p>
          <a:endParaRPr lang="en-US"/>
        </a:p>
      </dgm:t>
    </dgm:pt>
    <dgm:pt modelId="{B35045ED-AC6A-4180-8B98-0E26FD502D7B}" type="sibTrans" cxnId="{E1F5AF3B-C1B3-42D6-9535-FED000CD85A9}">
      <dgm:prSet/>
      <dgm:spPr/>
      <dgm:t>
        <a:bodyPr/>
        <a:lstStyle/>
        <a:p>
          <a:endParaRPr lang="en-US"/>
        </a:p>
      </dgm:t>
    </dgm:pt>
    <dgm:pt modelId="{243A58BA-EAFC-4D36-AF65-1638BF642528}">
      <dgm:prSet phldrT="[Text]"/>
      <dgm:spPr/>
      <dgm:t>
        <a:bodyPr/>
        <a:lstStyle/>
        <a:p>
          <a:r>
            <a:rPr lang="en-US" dirty="0" smtClean="0"/>
            <a:t>Old Order</a:t>
          </a:r>
          <a:endParaRPr lang="en-US" dirty="0"/>
        </a:p>
      </dgm:t>
    </dgm:pt>
    <dgm:pt modelId="{5DB4C36A-B6AC-4AC6-A02C-0C8444A825B1}" type="parTrans" cxnId="{A22B89D7-9DB0-4205-80B5-8CA422953C30}">
      <dgm:prSet/>
      <dgm:spPr/>
      <dgm:t>
        <a:bodyPr/>
        <a:lstStyle/>
        <a:p>
          <a:endParaRPr lang="en-US"/>
        </a:p>
      </dgm:t>
    </dgm:pt>
    <dgm:pt modelId="{042B3404-17AE-452A-B49D-1729532D8604}" type="sibTrans" cxnId="{A22B89D7-9DB0-4205-80B5-8CA422953C30}">
      <dgm:prSet/>
      <dgm:spPr/>
      <dgm:t>
        <a:bodyPr/>
        <a:lstStyle/>
        <a:p>
          <a:endParaRPr lang="en-US"/>
        </a:p>
      </dgm:t>
    </dgm:pt>
    <dgm:pt modelId="{63CC714F-FE2A-4150-83A0-B40A7EF13C8E}" type="pres">
      <dgm:prSet presAssocID="{954D5369-4FAE-40C4-863E-92E9FB28286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E81578-1F4B-435F-A48B-8A3E0FE3F6AB}" type="pres">
      <dgm:prSet presAssocID="{669EDA8C-762D-4D80-9003-FC5F7B77F691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D550D7-8082-467B-9928-FFAFE810B8C2}" type="pres">
      <dgm:prSet presAssocID="{243A58BA-EAFC-4D36-AF65-1638BF642528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2B89D7-9DB0-4205-80B5-8CA422953C30}" srcId="{954D5369-4FAE-40C4-863E-92E9FB282865}" destId="{243A58BA-EAFC-4D36-AF65-1638BF642528}" srcOrd="1" destOrd="0" parTransId="{5DB4C36A-B6AC-4AC6-A02C-0C8444A825B1}" sibTransId="{042B3404-17AE-452A-B49D-1729532D8604}"/>
    <dgm:cxn modelId="{F5BE81DD-30D7-473E-A20B-24EBEAB61878}" type="presOf" srcId="{669EDA8C-762D-4D80-9003-FC5F7B77F691}" destId="{65E81578-1F4B-435F-A48B-8A3E0FE3F6AB}" srcOrd="0" destOrd="0" presId="urn:microsoft.com/office/officeart/2005/8/layout/arrow5"/>
    <dgm:cxn modelId="{E1F5AF3B-C1B3-42D6-9535-FED000CD85A9}" srcId="{954D5369-4FAE-40C4-863E-92E9FB282865}" destId="{669EDA8C-762D-4D80-9003-FC5F7B77F691}" srcOrd="0" destOrd="0" parTransId="{9DDB7C75-D17C-4A4E-87ED-9B6904DE12F9}" sibTransId="{B35045ED-AC6A-4180-8B98-0E26FD502D7B}"/>
    <dgm:cxn modelId="{DE96F2F3-77D9-4C0A-AB7D-140EBF24EFED}" type="presOf" srcId="{243A58BA-EAFC-4D36-AF65-1638BF642528}" destId="{98D550D7-8082-467B-9928-FFAFE810B8C2}" srcOrd="0" destOrd="0" presId="urn:microsoft.com/office/officeart/2005/8/layout/arrow5"/>
    <dgm:cxn modelId="{2959E0DC-5049-42C1-BC17-212D904A0EE5}" type="presOf" srcId="{954D5369-4FAE-40C4-863E-92E9FB282865}" destId="{63CC714F-FE2A-4150-83A0-B40A7EF13C8E}" srcOrd="0" destOrd="0" presId="urn:microsoft.com/office/officeart/2005/8/layout/arrow5"/>
    <dgm:cxn modelId="{1891F314-1077-4F86-AE3E-5149A066A73D}" type="presParOf" srcId="{63CC714F-FE2A-4150-83A0-B40A7EF13C8E}" destId="{65E81578-1F4B-435F-A48B-8A3E0FE3F6AB}" srcOrd="0" destOrd="0" presId="urn:microsoft.com/office/officeart/2005/8/layout/arrow5"/>
    <dgm:cxn modelId="{58DB420D-A5C3-43CC-98BC-D31BCA81DF3D}" type="presParOf" srcId="{63CC714F-FE2A-4150-83A0-B40A7EF13C8E}" destId="{98D550D7-8082-467B-9928-FFAFE810B8C2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81578-1F4B-435F-A48B-8A3E0FE3F6AB}">
      <dsp:nvSpPr>
        <dsp:cNvPr id="0" name=""/>
        <dsp:cNvSpPr/>
      </dsp:nvSpPr>
      <dsp:spPr>
        <a:xfrm rot="16200000">
          <a:off x="811" y="67320"/>
          <a:ext cx="4010322" cy="4010322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90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atMod val="150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25400" dist="25400" dir="5400000" rotWithShape="0">
            <a:srgbClr val="000000">
              <a:alpha val="7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8488" tIns="348488" rIns="348488" bIns="348488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900" kern="1200" dirty="0" smtClean="0"/>
            <a:t>Liberalism</a:t>
          </a:r>
          <a:endParaRPr lang="en-US" sz="4900" kern="1200" dirty="0"/>
        </a:p>
      </dsp:txBody>
      <dsp:txXfrm rot="5400000">
        <a:off x="812" y="1069900"/>
        <a:ext cx="3308516" cy="2005161"/>
      </dsp:txXfrm>
    </dsp:sp>
    <dsp:sp modelId="{98D550D7-8082-467B-9928-FFAFE810B8C2}">
      <dsp:nvSpPr>
        <dsp:cNvPr id="0" name=""/>
        <dsp:cNvSpPr/>
      </dsp:nvSpPr>
      <dsp:spPr>
        <a:xfrm rot="5400000">
          <a:off x="4218465" y="67320"/>
          <a:ext cx="4010322" cy="4010322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90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atMod val="150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25400" dist="25400" dir="5400000" rotWithShape="0">
            <a:srgbClr val="000000">
              <a:alpha val="7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8488" tIns="348488" rIns="348488" bIns="348488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900" kern="1200" dirty="0" smtClean="0"/>
            <a:t>Old Order</a:t>
          </a:r>
          <a:endParaRPr lang="en-US" sz="4900" kern="1200" dirty="0"/>
        </a:p>
      </dsp:txBody>
      <dsp:txXfrm rot="-5400000">
        <a:off x="4920272" y="1069900"/>
        <a:ext cx="3308516" cy="20051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9_02.jpg"/>
          <p:cNvPicPr preferRelativeResize="0">
            <a:picLocks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54112" y="0"/>
            <a:ext cx="73152" cy="6858000"/>
          </a:xfrm>
          <a:prstGeom prst="rect">
            <a:avLst/>
          </a:prstGeom>
        </p:spPr>
      </p:pic>
      <p:pic>
        <p:nvPicPr>
          <p:cNvPr id="7" name="Picture 6" descr="1_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0500" y="0"/>
            <a:ext cx="1333500" cy="685800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0352"/>
            <a:ext cx="9144000" cy="228600"/>
            <a:chOff x="0" y="6582727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7813040" y="6582727"/>
              <a:ext cx="1330960" cy="228600"/>
            </a:xfrm>
            <a:prstGeom prst="rect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34101" y="6582727"/>
              <a:ext cx="1609724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582727"/>
              <a:ext cx="6096000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6781800" cy="1069975"/>
          </a:xfrm>
        </p:spPr>
        <p:txBody>
          <a:bodyPr bIns="0" anchor="b" anchorCtr="0">
            <a:noAutofit/>
          </a:bodyPr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38400"/>
            <a:ext cx="6781800" cy="762000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>
          <a:xfrm>
            <a:off x="6210300" y="6610350"/>
            <a:ext cx="1524000" cy="228600"/>
          </a:xfrm>
        </p:spPr>
        <p:txBody>
          <a:bodyPr/>
          <a:lstStyle/>
          <a:p>
            <a:fld id="{91437CE9-F486-46DD-ABBD-95749407717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>
          <a:xfrm>
            <a:off x="7924800" y="6610350"/>
            <a:ext cx="1198880" cy="228600"/>
          </a:xfrm>
        </p:spPr>
        <p:txBody>
          <a:bodyPr/>
          <a:lstStyle/>
          <a:p>
            <a:fld id="{B6FE207B-FABB-410A-9125-E85A36BA4F6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>
          <a:xfrm>
            <a:off x="457200" y="6611112"/>
            <a:ext cx="5600700" cy="2286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37CE9-F486-46DD-ABBD-95749407717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E207B-FABB-410A-9125-E85A36BA4F6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89085"/>
            <a:ext cx="2057400" cy="55370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85216"/>
            <a:ext cx="6019800" cy="55412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37CE9-F486-46DD-ABBD-95749407717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E207B-FABB-410A-9125-E85A36BA4F6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32" name="Rectangle 3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37CE9-F486-46DD-ABBD-95749407717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E207B-FABB-410A-9125-E85A36BA4F6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2"/>
          <p:cNvGrpSpPr/>
          <p:nvPr/>
        </p:nvGrpSpPr>
        <p:grpSpPr>
          <a:xfrm>
            <a:off x="1438274" y="6629400"/>
            <a:ext cx="7705726" cy="228600"/>
            <a:chOff x="1438274" y="6629400"/>
            <a:chExt cx="7705726" cy="228600"/>
          </a:xfrm>
        </p:grpSpPr>
        <p:sp>
          <p:nvSpPr>
            <p:cNvPr id="27" name="Rectangle 26"/>
            <p:cNvSpPr/>
            <p:nvPr/>
          </p:nvSpPr>
          <p:spPr>
            <a:xfrm>
              <a:off x="8763000" y="662940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142480" y="662940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438274" y="6629400"/>
              <a:ext cx="5663565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245101"/>
            <a:ext cx="6934199" cy="1155700"/>
          </a:xfrm>
        </p:spPr>
        <p:txBody>
          <a:bodyPr anchor="t">
            <a:normAutofit/>
          </a:bodyPr>
          <a:lstStyle>
            <a:lvl1pPr algn="r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2600" y="4114800"/>
            <a:ext cx="6934199" cy="1130300"/>
          </a:xfrm>
        </p:spPr>
        <p:txBody>
          <a:bodyPr anchor="b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 descr="9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63980" cy="6858000"/>
          </a:xfrm>
          <a:prstGeom prst="rect">
            <a:avLst/>
          </a:prstGeom>
        </p:spPr>
      </p:pic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>
          <a:xfrm>
            <a:off x="7162800" y="6610350"/>
            <a:ext cx="1524000" cy="246888"/>
          </a:xfrm>
        </p:spPr>
        <p:txBody>
          <a:bodyPr/>
          <a:lstStyle/>
          <a:p>
            <a:fld id="{91437CE9-F486-46DD-ABBD-95749407717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1"/>
          </p:nvPr>
        </p:nvSpPr>
        <p:spPr>
          <a:xfrm>
            <a:off x="8742680" y="6610350"/>
            <a:ext cx="381000" cy="246888"/>
          </a:xfrm>
        </p:spPr>
        <p:txBody>
          <a:bodyPr/>
          <a:lstStyle/>
          <a:p>
            <a:fld id="{B6FE207B-FABB-410A-9125-E85A36BA4F6B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2"/>
          </p:nvPr>
        </p:nvSpPr>
        <p:spPr>
          <a:xfrm>
            <a:off x="1524000" y="6610350"/>
            <a:ext cx="5562600" cy="247650"/>
          </a:xfrm>
        </p:spPr>
        <p:txBody>
          <a:bodyPr/>
          <a:lstStyle/>
          <a:p>
            <a:endParaRPr lang="en-US"/>
          </a:p>
        </p:txBody>
      </p:sp>
      <p:pic>
        <p:nvPicPr>
          <p:cNvPr id="20" name="Picture 19" descr="vert_bar_02.png"/>
          <p:cNvPicPr preferRelativeResize="0">
            <a:picLocks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62456" y="0"/>
            <a:ext cx="73152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3" name="Group 14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1437CE9-F486-46DD-ABBD-95749407717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E207B-FABB-410A-9125-E85A36BA4F6B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4" name="Picture 13" descr="4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5" name="Text Placeholder 2"/>
          <p:cNvSpPr>
            <a:spLocks noGrp="1"/>
          </p:cNvSpPr>
          <p:nvPr>
            <p:ph type="body" idx="13"/>
          </p:nvPr>
        </p:nvSpPr>
        <p:spPr>
          <a:xfrm>
            <a:off x="4648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57200" y="2438400"/>
            <a:ext cx="40386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5"/>
          </p:nvPr>
        </p:nvSpPr>
        <p:spPr>
          <a:xfrm>
            <a:off x="4648200" y="2438400"/>
            <a:ext cx="40386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6" name="Picture 15" descr="bar_06.png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20" name="Rectangle 1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Date Placeholder 2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91437CE9-F486-46DD-ABBD-95749407717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E207B-FABB-410A-9125-E85A36BA4F6B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3" name="Group 11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37CE9-F486-46DD-ABBD-95749407717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E207B-FABB-410A-9125-E85A36BA4F6B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37CE9-F486-46DD-ABBD-95749407717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E207B-FABB-410A-9125-E85A36BA4F6B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3" name="Text Placeholder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352800" cy="914400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419600" y="1524000"/>
            <a:ext cx="42672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57201" y="2514599"/>
            <a:ext cx="3352800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4" name="Picture 13" descr="bar_06.png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1437CE9-F486-46DD-ABBD-95749407717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E207B-FABB-410A-9125-E85A36BA4F6B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048"/>
            <a:ext cx="3355848" cy="914400"/>
          </a:xfrm>
        </p:spPr>
        <p:txBody>
          <a:bodyPr anchor="b">
            <a:normAutofit/>
          </a:bodyPr>
          <a:lstStyle>
            <a:lvl1pPr algn="l">
              <a:defRPr lang="en-US" sz="1800" b="1" i="0" kern="1200" cap="all" spc="1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25696" y="1554480"/>
            <a:ext cx="4270248" cy="4059936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14600"/>
            <a:ext cx="3355848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en-US" sz="1400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37CE9-F486-46DD-ABBD-95749407717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207B-FABB-410A-9125-E85A36BA4F6B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4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9" name="Picture 8" descr="bar_06.png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4419600" y="1524000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19600" y="5637212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34000">
                <a:schemeClr val="bg1">
                  <a:lumMod val="75000"/>
                  <a:alpha val="61000"/>
                </a:schemeClr>
              </a:gs>
              <a:gs pos="38000">
                <a:schemeClr val="bg1">
                  <a:lumMod val="75000"/>
                  <a:alpha val="76000"/>
                </a:schemeClr>
              </a:gs>
              <a:gs pos="100000">
                <a:schemeClr val="bg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144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610350"/>
            <a:ext cx="1524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91437CE9-F486-46DD-ABBD-95749407717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610350"/>
            <a:ext cx="6629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680" y="6610350"/>
            <a:ext cx="381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B6FE207B-FABB-410A-9125-E85A36BA4F6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371600"/>
            <a:ext cx="7010400" cy="1069975"/>
          </a:xfrm>
        </p:spPr>
        <p:txBody>
          <a:bodyPr/>
          <a:lstStyle/>
          <a:p>
            <a:r>
              <a:rPr lang="en-US" b="1" dirty="0" smtClean="0"/>
              <a:t>Rebellion against the Old Order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World History 17b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0746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71600"/>
          </a:xfrm>
        </p:spPr>
        <p:txBody>
          <a:bodyPr>
            <a:normAutofit/>
          </a:bodyPr>
          <a:lstStyle/>
          <a:p>
            <a:r>
              <a:rPr lang="en-US" b="1" dirty="0" smtClean="0"/>
              <a:t>Europe in mid-1800s: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Rebellion against the Old Order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Unrest between different social and political groups emerged in the following countries:</a:t>
            </a:r>
          </a:p>
          <a:p>
            <a:pPr lvl="1"/>
            <a:r>
              <a:rPr lang="en-US" sz="2400" dirty="0" smtClean="0"/>
              <a:t>France</a:t>
            </a:r>
          </a:p>
          <a:p>
            <a:pPr lvl="1"/>
            <a:r>
              <a:rPr lang="en-US" sz="2400" dirty="0" smtClean="0"/>
              <a:t>Belgium</a:t>
            </a:r>
          </a:p>
          <a:p>
            <a:pPr lvl="1"/>
            <a:r>
              <a:rPr lang="en-US" sz="2400" dirty="0" smtClean="0"/>
              <a:t>Austria</a:t>
            </a:r>
          </a:p>
          <a:p>
            <a:pPr lvl="1"/>
            <a:r>
              <a:rPr lang="en-US" sz="2400" dirty="0" smtClean="0"/>
              <a:t>Prussia</a:t>
            </a:r>
          </a:p>
          <a:p>
            <a:pPr lvl="1"/>
            <a:r>
              <a:rPr lang="en-US" sz="2400" dirty="0" smtClean="0"/>
              <a:t>Russia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64233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229600" cy="9144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Root of the Conflict</a:t>
            </a: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9266183"/>
              </p:ext>
            </p:extLst>
          </p:nvPr>
        </p:nvGraphicFramePr>
        <p:xfrm>
          <a:off x="533400" y="1371600"/>
          <a:ext cx="8229600" cy="4144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6964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914400"/>
          </a:xfrm>
        </p:spPr>
        <p:txBody>
          <a:bodyPr/>
          <a:lstStyle/>
          <a:p>
            <a:r>
              <a:rPr lang="en-US" b="1" dirty="0" smtClean="0"/>
              <a:t>Liberalism vs. the Old Order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Liberalism</a:t>
            </a:r>
          </a:p>
          <a:p>
            <a:pPr lvl="1"/>
            <a:r>
              <a:rPr lang="en-US" sz="2000" b="1" dirty="0" smtClean="0">
                <a:solidFill>
                  <a:srgbClr val="0070C0"/>
                </a:solidFill>
              </a:rPr>
              <a:t>Individual rights such as liberty, property, and freedom of speech, press, and religion</a:t>
            </a:r>
          </a:p>
          <a:p>
            <a:pPr lvl="1"/>
            <a:r>
              <a:rPr lang="en-US" sz="2000" b="1" dirty="0" smtClean="0">
                <a:solidFill>
                  <a:srgbClr val="0070C0"/>
                </a:solidFill>
              </a:rPr>
              <a:t>Written constitutions that guaranteed rights and limited the rulers’ power</a:t>
            </a:r>
          </a:p>
          <a:p>
            <a:pPr lvl="1"/>
            <a:r>
              <a:rPr lang="en-US" sz="2000" b="1" dirty="0" smtClean="0">
                <a:solidFill>
                  <a:srgbClr val="0070C0"/>
                </a:solidFill>
              </a:rPr>
              <a:t>Representative government</a:t>
            </a:r>
          </a:p>
          <a:p>
            <a:pPr lvl="1"/>
            <a:r>
              <a:rPr lang="en-US" sz="2000" b="1" dirty="0" smtClean="0">
                <a:solidFill>
                  <a:srgbClr val="0070C0"/>
                </a:solidFill>
              </a:rPr>
              <a:t>Increased public participation</a:t>
            </a:r>
          </a:p>
          <a:p>
            <a:r>
              <a:rPr lang="en-US" sz="2800" b="1" dirty="0" smtClean="0">
                <a:solidFill>
                  <a:srgbClr val="0070C0"/>
                </a:solidFill>
              </a:rPr>
              <a:t>Old Order</a:t>
            </a:r>
          </a:p>
          <a:p>
            <a:pPr lvl="1"/>
            <a:r>
              <a:rPr lang="en-US" sz="2000" b="1" dirty="0" smtClean="0">
                <a:solidFill>
                  <a:srgbClr val="0070C0"/>
                </a:solidFill>
              </a:rPr>
              <a:t>Monarchies, emperors, and dictators</a:t>
            </a:r>
          </a:p>
          <a:p>
            <a:pPr lvl="1"/>
            <a:r>
              <a:rPr lang="en-US" sz="2000" b="1" dirty="0">
                <a:solidFill>
                  <a:srgbClr val="0070C0"/>
                </a:solidFill>
              </a:rPr>
              <a:t>Policies could vary widely according to the ruler or situation</a:t>
            </a:r>
          </a:p>
          <a:p>
            <a:pPr lvl="1"/>
            <a:r>
              <a:rPr lang="en-US" sz="2000" b="1" dirty="0" smtClean="0">
                <a:solidFill>
                  <a:srgbClr val="0070C0"/>
                </a:solidFill>
              </a:rPr>
              <a:t>Different privileges for different classes</a:t>
            </a:r>
          </a:p>
          <a:p>
            <a:pPr lvl="1"/>
            <a:r>
              <a:rPr lang="en-US" sz="2000" b="1" dirty="0" smtClean="0">
                <a:solidFill>
                  <a:srgbClr val="0070C0"/>
                </a:solidFill>
              </a:rPr>
              <a:t>Punishment for criticism or expressing different political ideas</a:t>
            </a:r>
          </a:p>
        </p:txBody>
      </p:sp>
    </p:spTree>
    <p:extLst>
      <p:ext uri="{BB962C8B-B14F-4D97-AF65-F5344CB8AC3E}">
        <p14:creationId xmlns:p14="http://schemas.microsoft.com/office/powerpoint/2010/main" val="334102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acro">
  <a:themeElements>
    <a:clrScheme name="Macro">
      <a:dk1>
        <a:sysClr val="windowText" lastClr="000000"/>
      </a:dk1>
      <a:lt1>
        <a:sysClr val="window" lastClr="FFFFFF"/>
      </a:lt1>
      <a:dk2>
        <a:srgbClr val="3F3F4D"/>
      </a:dk2>
      <a:lt2>
        <a:srgbClr val="DDDDDD"/>
      </a:lt2>
      <a:accent1>
        <a:srgbClr val="A51009"/>
      </a:accent1>
      <a:accent2>
        <a:srgbClr val="DE7014"/>
      </a:accent2>
      <a:accent3>
        <a:srgbClr val="704836"/>
      </a:accent3>
      <a:accent4>
        <a:srgbClr val="F2B431"/>
      </a:accent4>
      <a:accent5>
        <a:srgbClr val="7F221D"/>
      </a:accent5>
      <a:accent6>
        <a:srgbClr val="CDAC77"/>
      </a:accent6>
      <a:hlink>
        <a:srgbClr val="F5B123"/>
      </a:hlink>
      <a:folHlink>
        <a:srgbClr val="E19B0B"/>
      </a:folHlink>
    </a:clrScheme>
    <a:fontScheme name="Macr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c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300000"/>
              </a:schemeClr>
            </a:gs>
            <a:gs pos="100000">
              <a:schemeClr val="phClr">
                <a:tint val="80000"/>
                <a:satMod val="15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90000"/>
                <a:satMod val="300000"/>
              </a:schemeClr>
            </a:gs>
            <a:gs pos="100000">
              <a:schemeClr val="phClr">
                <a:satMod val="150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70000"/>
              </a:srgbClr>
            </a:outerShdw>
          </a:effectLst>
        </a:effectStyle>
        <a:effectStyle>
          <a:effectLst>
            <a:outerShdw blurRad="25400" dist="254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5875" prstMaterial="softmetal">
            <a:bevelT w="25400" h="19050" prst="angle"/>
            <a:contourClr>
              <a:schemeClr val="phClr">
                <a:shade val="30000"/>
              </a:schemeClr>
            </a:contourClr>
          </a:sp3d>
        </a:effectStyle>
        <a:effectStyle>
          <a:effectLst>
            <a:outerShdw blurRad="254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9050" prstMaterial="metal">
            <a:bevelT w="63500" h="31750" prst="angle"/>
            <a:contourClr>
              <a:schemeClr val="phClr">
                <a:shade val="25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7000"/>
                <a:shade val="93000"/>
                <a:satMod val="110000"/>
                <a:lumMod val="90000"/>
              </a:schemeClr>
            </a:gs>
            <a:gs pos="76000">
              <a:schemeClr val="phClr">
                <a:tint val="85000"/>
                <a:shade val="75000"/>
                <a:satMod val="120000"/>
              </a:schemeClr>
            </a:gs>
            <a:gs pos="100000">
              <a:schemeClr val="phClr">
                <a:tint val="86000"/>
                <a:shade val="50000"/>
                <a:satMod val="13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35000"/>
                <a:satMod val="146000"/>
                <a:lumMod val="101000"/>
              </a:schemeClr>
            </a:gs>
            <a:gs pos="26000">
              <a:schemeClr val="phClr">
                <a:tint val="96000"/>
                <a:shade val="96000"/>
                <a:satMod val="190000"/>
              </a:schemeClr>
            </a:gs>
            <a:gs pos="100000">
              <a:schemeClr val="phClr">
                <a:tint val="60000"/>
                <a:shade val="90000"/>
                <a:satMod val="22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</Template>
  <TotalTime>646</TotalTime>
  <Words>108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Wingdings</vt:lpstr>
      <vt:lpstr>Macro</vt:lpstr>
      <vt:lpstr>Rebellion against the Old Order</vt:lpstr>
      <vt:lpstr>Europe in mid-1800s:   Rebellion against the Old Order</vt:lpstr>
      <vt:lpstr>Root of the Conflict</vt:lpstr>
      <vt:lpstr>Liberalism vs. the Old Order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KMyers</dc:creator>
  <cp:lastModifiedBy>Yvonne Yoder</cp:lastModifiedBy>
  <cp:revision>11</cp:revision>
  <dcterms:created xsi:type="dcterms:W3CDTF">2015-01-28T21:10:46Z</dcterms:created>
  <dcterms:modified xsi:type="dcterms:W3CDTF">2017-11-21T21:30:59Z</dcterms:modified>
</cp:coreProperties>
</file>