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6DA50CE-244D-40CC-A2ED-E48982E80C1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FE0091-4B9E-4919-A650-3CF2F967D36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A50CE-244D-40CC-A2ED-E48982E80C1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E0091-4B9E-4919-A650-3CF2F967D3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A50CE-244D-40CC-A2ED-E48982E80C1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BFE0091-4B9E-4919-A650-3CF2F967D3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A50CE-244D-40CC-A2ED-E48982E80C1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E0091-4B9E-4919-A650-3CF2F967D3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DA50CE-244D-40CC-A2ED-E48982E80C1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BFE0091-4B9E-4919-A650-3CF2F967D3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A50CE-244D-40CC-A2ED-E48982E80C1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E0091-4B9E-4919-A650-3CF2F967D3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A50CE-244D-40CC-A2ED-E48982E80C1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E0091-4B9E-4919-A650-3CF2F967D3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A50CE-244D-40CC-A2ED-E48982E80C1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E0091-4B9E-4919-A650-3CF2F967D36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A50CE-244D-40CC-A2ED-E48982E80C1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E0091-4B9E-4919-A650-3CF2F967D3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A50CE-244D-40CC-A2ED-E48982E80C1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FE0091-4B9E-4919-A650-3CF2F967D3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A50CE-244D-40CC-A2ED-E48982E80C1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E0091-4B9E-4919-A650-3CF2F967D3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66DA50CE-244D-40CC-A2ED-E48982E80C13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8BFE0091-4B9E-4919-A650-3CF2F967D3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15a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Age of Reason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0070C0"/>
                </a:solidFill>
              </a:rPr>
              <a:t>Advances in Science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7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 clear shift in epistemology occurs in Europe as people move from the Middle Ages into the 1600 and 1700s</a:t>
            </a:r>
          </a:p>
          <a:p>
            <a:r>
              <a:rPr lang="en-US" sz="2400" dirty="0" smtClean="0"/>
              <a:t>People in the Middle Ages relied heavily on </a:t>
            </a:r>
            <a:r>
              <a:rPr lang="en-US" sz="2400" b="1" dirty="0" smtClean="0"/>
              <a:t>ancient</a:t>
            </a:r>
            <a:r>
              <a:rPr lang="en-US" sz="2400" dirty="0" smtClean="0"/>
              <a:t> </a:t>
            </a:r>
            <a:r>
              <a:rPr lang="en-US" sz="2400" b="1" dirty="0" smtClean="0"/>
              <a:t>authorities</a:t>
            </a:r>
            <a:r>
              <a:rPr lang="en-US" sz="2400" dirty="0" smtClean="0"/>
              <a:t> and </a:t>
            </a:r>
            <a:r>
              <a:rPr lang="en-US" sz="2400" b="1" dirty="0" smtClean="0"/>
              <a:t>church teaching </a:t>
            </a:r>
            <a:r>
              <a:rPr lang="en-US" sz="2400" dirty="0" smtClean="0"/>
              <a:t>as a basis for their beliefs; those two sources of knowledge were largely replaced with </a:t>
            </a:r>
            <a:r>
              <a:rPr lang="en-US" sz="2400" b="1" dirty="0" smtClean="0"/>
              <a:t>a confidence in one’s own ability to reason </a:t>
            </a:r>
            <a:r>
              <a:rPr lang="en-US" sz="2400" dirty="0" smtClean="0"/>
              <a:t>and with </a:t>
            </a:r>
            <a:r>
              <a:rPr lang="en-US" sz="2400" b="1" dirty="0" smtClean="0"/>
              <a:t>scientific experimentation</a:t>
            </a:r>
            <a:endParaRPr lang="en-US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 of Reason—1600 &amp; 1700</a:t>
            </a:r>
            <a:r>
              <a:rPr lang="en-US" sz="2000" dirty="0" smtClean="0"/>
              <a:t>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48208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Nicolaus Copernicus</a:t>
            </a:r>
          </a:p>
          <a:p>
            <a:r>
              <a:rPr lang="en-US" sz="2400" dirty="0" smtClean="0"/>
              <a:t>Johannes Kepler</a:t>
            </a:r>
          </a:p>
          <a:p>
            <a:r>
              <a:rPr lang="en-US" sz="2400" dirty="0" smtClean="0"/>
              <a:t>Galileo Galilei</a:t>
            </a:r>
          </a:p>
          <a:p>
            <a:r>
              <a:rPr lang="en-US" sz="2400" dirty="0" smtClean="0"/>
              <a:t>Isaac Newton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Astronomy</a:t>
            </a:r>
            <a:endParaRPr lang="en-US" dirty="0"/>
          </a:p>
        </p:txBody>
      </p:sp>
      <p:pic>
        <p:nvPicPr>
          <p:cNvPr id="1028" name="Picture 4" descr="http://www.scienceclarified.com/dispute/images/sind_01_img003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67" b="23787"/>
          <a:stretch/>
        </p:blipFill>
        <p:spPr bwMode="auto">
          <a:xfrm>
            <a:off x="5179967" y="1541317"/>
            <a:ext cx="3466011" cy="3373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sciencekids.co.nz/images/facts/kepler22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053936"/>
            <a:ext cx="2181225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portalplanetasedna.com.ar/astronomos_antiguos/galilei0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886200"/>
            <a:ext cx="2245178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a2.files.biography.com/image/upload/c_fill,dpr_1.0,g_face,h_300,q_80,w_300/MTE1ODA0OTcxNzM3MTIyMzE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820" y="44196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39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Andreas Vesalius</a:t>
            </a:r>
          </a:p>
          <a:p>
            <a:r>
              <a:rPr lang="en-US" sz="2400" dirty="0" smtClean="0"/>
              <a:t>William Harvey</a:t>
            </a:r>
          </a:p>
          <a:p>
            <a:r>
              <a:rPr lang="en-US" sz="2400" dirty="0" smtClean="0"/>
              <a:t>Edward Jenner</a:t>
            </a:r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Medicine</a:t>
            </a:r>
            <a:endParaRPr lang="en-US" dirty="0"/>
          </a:p>
        </p:txBody>
      </p:sp>
      <p:pic>
        <p:nvPicPr>
          <p:cNvPr id="2050" name="Picture 2" descr="http://www.thefamouspeople.com/profiles/images/william-harve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4018" y="2819400"/>
            <a:ext cx="28575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www.daviddarling.info/images/Vesaliu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488930"/>
            <a:ext cx="2111086" cy="3154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education-portal.com/cimages/multimages/16/Edward_Jenner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50"/>
          <a:stretch/>
        </p:blipFill>
        <p:spPr bwMode="auto">
          <a:xfrm>
            <a:off x="6705600" y="4248807"/>
            <a:ext cx="2859166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1810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Robert Boyle</a:t>
            </a:r>
          </a:p>
          <a:p>
            <a:r>
              <a:rPr lang="en-US" sz="2800" dirty="0" smtClean="0"/>
              <a:t>Joseph Priestley</a:t>
            </a:r>
          </a:p>
          <a:p>
            <a:r>
              <a:rPr lang="en-US" sz="2800" dirty="0" smtClean="0"/>
              <a:t>Antoine </a:t>
            </a:r>
            <a:r>
              <a:rPr lang="en-US" sz="2800" dirty="0" err="1" smtClean="0"/>
              <a:t>Lavoiseir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Chemistry</a:t>
            </a:r>
            <a:endParaRPr lang="en-US" dirty="0"/>
          </a:p>
        </p:txBody>
      </p:sp>
      <p:pic>
        <p:nvPicPr>
          <p:cNvPr id="5124" name="Picture 4" descr="http://totallyhistory.com/wp-content/uploads/2013/11/Robert_Boyle-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447800"/>
            <a:ext cx="2743200" cy="3188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://www.iep.utm.edu/wp-content/media/priestley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98" t="6357" r="12452"/>
          <a:stretch/>
        </p:blipFill>
        <p:spPr bwMode="auto">
          <a:xfrm>
            <a:off x="4445875" y="2255107"/>
            <a:ext cx="2335925" cy="3765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://famousbiologists.org/wp-content/uploads/2013/06/antoine-lavoisi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590" y="4137997"/>
            <a:ext cx="2388271" cy="3319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22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611</TotalTime>
  <Words>99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Franklin Gothic Medium</vt:lpstr>
      <vt:lpstr>Wingdings</vt:lpstr>
      <vt:lpstr>Wingdings 2</vt:lpstr>
      <vt:lpstr>Grid</vt:lpstr>
      <vt:lpstr>Age of Reason: Advances in Science</vt:lpstr>
      <vt:lpstr>Age of Reason—1600 &amp; 1700s</vt:lpstr>
      <vt:lpstr>Astronomy</vt:lpstr>
      <vt:lpstr>Medicine</vt:lpstr>
      <vt:lpstr>Chemistry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KMyers</dc:creator>
  <cp:lastModifiedBy>Yvonne Yoder</cp:lastModifiedBy>
  <cp:revision>14</cp:revision>
  <dcterms:created xsi:type="dcterms:W3CDTF">2015-01-12T16:20:44Z</dcterms:created>
  <dcterms:modified xsi:type="dcterms:W3CDTF">2017-11-15T14:51:49Z</dcterms:modified>
</cp:coreProperties>
</file>