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tags/tag7.xml" ContentType="application/vnd.openxmlformats-officedocument.presentationml.tags+xml"/>
  <Override PartName="/ppt/notesSlides/notesSlide11.xml" ContentType="application/vnd.openxmlformats-officedocument.presentationml.notesSlide+xml"/>
  <Override PartName="/ppt/tags/tag8.xml" ContentType="application/vnd.openxmlformats-officedocument.presentationml.tags+xml"/>
  <Override PartName="/ppt/notesSlides/notesSlide12.xml" ContentType="application/vnd.openxmlformats-officedocument.presentationml.notesSlide+xml"/>
  <Override PartName="/ppt/tags/tag9.xml" ContentType="application/vnd.openxmlformats-officedocument.presentationml.tags+xml"/>
  <Override PartName="/ppt/notesSlides/notesSlide13.xml" ContentType="application/vnd.openxmlformats-officedocument.presentationml.notesSlide+xml"/>
  <Override PartName="/ppt/tags/tag10.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11.xml" ContentType="application/vnd.openxmlformats-officedocument.presentationml.tags+xml"/>
  <Override PartName="/ppt/notesSlides/notesSlide17.xml" ContentType="application/vnd.openxmlformats-officedocument.presentationml.notesSlide+xml"/>
  <Override PartName="/ppt/tags/tag12.xml" ContentType="application/vnd.openxmlformats-officedocument.presentationml.tags+xml"/>
  <Override PartName="/ppt/notesSlides/notesSlide18.xml" ContentType="application/vnd.openxmlformats-officedocument.presentationml.notesSlide+xml"/>
  <Override PartName="/ppt/tags/tag13.xml" ContentType="application/vnd.openxmlformats-officedocument.presentationml.tags+xml"/>
  <Override PartName="/ppt/notesSlides/notesSlide19.xml" ContentType="application/vnd.openxmlformats-officedocument.presentationml.notesSlide+xml"/>
  <Override PartName="/ppt/tags/tag14.xml" ContentType="application/vnd.openxmlformats-officedocument.presentationml.tags+xml"/>
  <Override PartName="/ppt/notesSlides/notesSlide20.xml" ContentType="application/vnd.openxmlformats-officedocument.presentationml.notesSlide+xml"/>
  <Override PartName="/ppt/tags/tag15.xml" ContentType="application/vnd.openxmlformats-officedocument.presentationml.tags+xml"/>
  <Override PartName="/ppt/notesSlides/notesSlide21.xml" ContentType="application/vnd.openxmlformats-officedocument.presentationml.notesSlide+xml"/>
  <Override PartName="/ppt/tags/tag16.xml" ContentType="application/vnd.openxmlformats-officedocument.presentationml.tags+xml"/>
  <Override PartName="/ppt/notesSlides/notesSlide22.xml" ContentType="application/vnd.openxmlformats-officedocument.presentationml.notesSlide+xml"/>
  <Override PartName="/ppt/tags/tag17.xml" ContentType="application/vnd.openxmlformats-officedocument.presentationml.tags+xml"/>
  <Override PartName="/ppt/notesSlides/notesSlide23.xml" ContentType="application/vnd.openxmlformats-officedocument.presentationml.notesSlide+xml"/>
  <Override PartName="/ppt/tags/tag18.xml" ContentType="application/vnd.openxmlformats-officedocument.presentationml.tags+xml"/>
  <Override PartName="/ppt/notesSlides/notesSlide24.xml" ContentType="application/vnd.openxmlformats-officedocument.presentationml.notesSlide+xml"/>
  <Override PartName="/ppt/tags/tag19.xml" ContentType="application/vnd.openxmlformats-officedocument.presentationml.tags+xml"/>
  <Override PartName="/ppt/notesSlides/notesSlide25.xml" ContentType="application/vnd.openxmlformats-officedocument.presentationml.notesSlide+xml"/>
  <Override PartName="/ppt/tags/tag20.xml" ContentType="application/vnd.openxmlformats-officedocument.presentationml.tags+xml"/>
  <Override PartName="/ppt/notesSlides/notesSlide26.xml" ContentType="application/vnd.openxmlformats-officedocument.presentationml.notesSlide+xml"/>
  <Override PartName="/ppt/tags/tag21.xml" ContentType="application/vnd.openxmlformats-officedocument.presentationml.tags+xml"/>
  <Override PartName="/ppt/notesSlides/notesSlide27.xml" ContentType="application/vnd.openxmlformats-officedocument.presentationml.notesSlide+xml"/>
  <Override PartName="/ppt/tags/tag22.xml" ContentType="application/vnd.openxmlformats-officedocument.presentationml.tags+xml"/>
  <Override PartName="/ppt/notesSlides/notesSlide28.xml" ContentType="application/vnd.openxmlformats-officedocument.presentationml.notesSlide+xml"/>
  <Override PartName="/ppt/tags/tag23.xml" ContentType="application/vnd.openxmlformats-officedocument.presentationml.tags+xml"/>
  <Override PartName="/ppt/notesSlides/notesSlide29.xml" ContentType="application/vnd.openxmlformats-officedocument.presentationml.notesSlide+xml"/>
  <Override PartName="/ppt/tags/tag24.xml" ContentType="application/vnd.openxmlformats-officedocument.presentationml.tags+xml"/>
  <Override PartName="/ppt/notesSlides/notesSlide30.xml" ContentType="application/vnd.openxmlformats-officedocument.presentationml.notesSlide+xml"/>
  <Override PartName="/ppt/tags/tag25.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26.xml" ContentType="application/vnd.openxmlformats-officedocument.presentationml.tags+xml"/>
  <Override PartName="/ppt/notesSlides/notesSlide33.xml" ContentType="application/vnd.openxmlformats-officedocument.presentationml.notesSlide+xml"/>
  <Override PartName="/ppt/tags/tag27.xml" ContentType="application/vnd.openxmlformats-officedocument.presentationml.tags+xml"/>
  <Override PartName="/ppt/notesSlides/notesSlide34.xml" ContentType="application/vnd.openxmlformats-officedocument.presentationml.notesSlide+xml"/>
  <Override PartName="/ppt/tags/tag28.xml" ContentType="application/vnd.openxmlformats-officedocument.presentationml.tags+xml"/>
  <Override PartName="/ppt/notesSlides/notesSlide35.xml" ContentType="application/vnd.openxmlformats-officedocument.presentationml.notesSlide+xml"/>
  <Override PartName="/ppt/tags/tag29.xml" ContentType="application/vnd.openxmlformats-officedocument.presentationml.tags+xml"/>
  <Override PartName="/ppt/notesSlides/notesSlide36.xml" ContentType="application/vnd.openxmlformats-officedocument.presentationml.notesSlide+xml"/>
  <Override PartName="/ppt/tags/tag30.xml" ContentType="application/vnd.openxmlformats-officedocument.presentationml.tags+xml"/>
  <Override PartName="/ppt/notesSlides/notesSlide37.xml" ContentType="application/vnd.openxmlformats-officedocument.presentationml.notesSlide+xml"/>
  <Override PartName="/ppt/tags/tag31.xml" ContentType="application/vnd.openxmlformats-officedocument.presentationml.tags+xml"/>
  <Override PartName="/ppt/notesSlides/notesSlide38.xml" ContentType="application/vnd.openxmlformats-officedocument.presentationml.notesSlide+xml"/>
  <Override PartName="/ppt/tags/tag32.xml" ContentType="application/vnd.openxmlformats-officedocument.presentationml.tags+xml"/>
  <Override PartName="/ppt/notesSlides/notesSlide39.xml" ContentType="application/vnd.openxmlformats-officedocument.presentationml.notesSlide+xml"/>
  <Override PartName="/ppt/tags/tag33.xml" ContentType="application/vnd.openxmlformats-officedocument.presentationml.tags+xml"/>
  <Override PartName="/ppt/notesSlides/notesSlide40.xml" ContentType="application/vnd.openxmlformats-officedocument.presentationml.notesSlide+xml"/>
  <Override PartName="/ppt/tags/tag34.xml" ContentType="application/vnd.openxmlformats-officedocument.presentationml.tags+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46"/>
  </p:notesMasterIdLst>
  <p:sldIdLst>
    <p:sldId id="256" r:id="rId2"/>
    <p:sldId id="270" r:id="rId3"/>
    <p:sldId id="286" r:id="rId4"/>
    <p:sldId id="261" r:id="rId5"/>
    <p:sldId id="277" r:id="rId6"/>
    <p:sldId id="271" r:id="rId7"/>
    <p:sldId id="285" r:id="rId8"/>
    <p:sldId id="273" r:id="rId9"/>
    <p:sldId id="287" r:id="rId10"/>
    <p:sldId id="259" r:id="rId11"/>
    <p:sldId id="268" r:id="rId12"/>
    <p:sldId id="266" r:id="rId13"/>
    <p:sldId id="267" r:id="rId14"/>
    <p:sldId id="269" r:id="rId15"/>
    <p:sldId id="274" r:id="rId16"/>
    <p:sldId id="288" r:id="rId17"/>
    <p:sldId id="275" r:id="rId18"/>
    <p:sldId id="258" r:id="rId19"/>
    <p:sldId id="262" r:id="rId20"/>
    <p:sldId id="260" r:id="rId21"/>
    <p:sldId id="289" r:id="rId22"/>
    <p:sldId id="290" r:id="rId23"/>
    <p:sldId id="276" r:id="rId24"/>
    <p:sldId id="282" r:id="rId25"/>
    <p:sldId id="291" r:id="rId26"/>
    <p:sldId id="292" r:id="rId27"/>
    <p:sldId id="279" r:id="rId28"/>
    <p:sldId id="263" r:id="rId29"/>
    <p:sldId id="283" r:id="rId30"/>
    <p:sldId id="284" r:id="rId31"/>
    <p:sldId id="281" r:id="rId32"/>
    <p:sldId id="264" r:id="rId33"/>
    <p:sldId id="265" r:id="rId34"/>
    <p:sldId id="296" r:id="rId35"/>
    <p:sldId id="278" r:id="rId36"/>
    <p:sldId id="293" r:id="rId37"/>
    <p:sldId id="294" r:id="rId38"/>
    <p:sldId id="298" r:id="rId39"/>
    <p:sldId id="295" r:id="rId40"/>
    <p:sldId id="297" r:id="rId41"/>
    <p:sldId id="299" r:id="rId42"/>
    <p:sldId id="272" r:id="rId43"/>
    <p:sldId id="300" r:id="rId44"/>
    <p:sldId id="301" r:id="rId45"/>
  </p:sldIdLst>
  <p:sldSz cx="9144000" cy="6858000" type="screen4x3"/>
  <p:notesSz cx="7010400" cy="9296400"/>
  <p:embeddedFontLst>
    <p:embeddedFont>
      <p:font typeface="Perpetua" panose="02020502060401020303" pitchFamily="18" charset="0"/>
      <p:regular r:id="rId47"/>
      <p:bold r:id="rId48"/>
      <p:italic r:id="rId49"/>
      <p:boldItalic r:id="rId50"/>
    </p:embeddedFont>
    <p:embeddedFont>
      <p:font typeface="Calibri" panose="020F0502020204030204" pitchFamily="34" charset="0"/>
      <p:regular r:id="rId51"/>
      <p:bold r:id="rId52"/>
      <p:italic r:id="rId53"/>
      <p:boldItalic r:id="rId54"/>
    </p:embeddedFont>
    <p:embeddedFont>
      <p:font typeface="Wingdings 2" panose="05020102010507070707" pitchFamily="18" charset="2"/>
      <p:regular r:id="rId55"/>
    </p:embeddedFont>
    <p:embeddedFont>
      <p:font typeface="Franklin Gothic Book" panose="020B0503020102020204" pitchFamily="34" charset="0"/>
      <p:regular r:id="rId56"/>
      <p:italic r:id="rId5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00" autoAdjust="0"/>
    <p:restoredTop sz="69087" autoAdjust="0"/>
  </p:normalViewPr>
  <p:slideViewPr>
    <p:cSldViewPr>
      <p:cViewPr varScale="1">
        <p:scale>
          <a:sx n="68" d="100"/>
          <a:sy n="68" d="100"/>
        </p:scale>
        <p:origin x="8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69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font" Target="fonts/font4.fntdata"/><Relationship Id="rId55" Type="http://schemas.openxmlformats.org/officeDocument/2006/relationships/font" Target="fonts/font9.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7.fntdata"/><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2.fntdata"/><Relationship Id="rId56" Type="http://schemas.openxmlformats.org/officeDocument/2006/relationships/font" Target="fonts/font10.fntdata"/><Relationship Id="rId8" Type="http://schemas.openxmlformats.org/officeDocument/2006/relationships/slide" Target="slides/slide7.xml"/><Relationship Id="rId51" Type="http://schemas.openxmlformats.org/officeDocument/2006/relationships/font" Target="fonts/font5.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3.fntdata"/><Relationship Id="rId57" Type="http://schemas.openxmlformats.org/officeDocument/2006/relationships/font" Target="fonts/font11.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6.fntdata"/><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0140563-DB65-4BD9-A548-4D109A0878DD}" type="datetimeFigureOut">
              <a:rPr lang="en-US" smtClean="0"/>
              <a:pPr/>
              <a:t>2/8/2018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7BADAD2-8A1D-420A-8A9D-E2F3DE82A69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corestandards.org/resources/frequently-asked-questions"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corestandards.org/Math/Practice"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orestandards.org/resources/frequently-asked-question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www.acsiglobal.org/about-acsi/acsi-press-releases"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the Common Core State Standards Initiative, “Forty-five states, the District of Columbia, four territories, and the Department of Defense Education Activity have adopted the Common Core State Standards.” This overwhelming adoption by state education departments indicates a powerful support for these new standards. This support can result in a feeling among independent and Christian schools that “if everyone else is doing it, we should too.” </a:t>
            </a:r>
          </a:p>
          <a:p>
            <a:endParaRPr lang="en-US" dirty="0" smtClean="0"/>
          </a:p>
          <a:p>
            <a:r>
              <a:rPr lang="en-US" dirty="0" smtClean="0"/>
              <a:t>The purpose of this project was to develop a simple overview of the Common Core State Standards for English language arts and mathematics, combined with some factors that Christian schools may wish to consider as they evaluate the Common Core. The intended audience for this project is Christian school administrators, teachers, and school boards. </a:t>
            </a:r>
          </a:p>
          <a:p>
            <a:endParaRPr lang="en-US" dirty="0" smtClean="0"/>
          </a:p>
          <a:p>
            <a:r>
              <a:rPr lang="en-US" i="1" dirty="0" smtClean="0"/>
              <a:t>*Note that this PowerPoint has an audio narration embedded with it. It should open and play with sound.</a:t>
            </a:r>
            <a:endParaRPr lang="en-US" i="1"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After third point:</a:t>
            </a:r>
          </a:p>
          <a:p>
            <a:r>
              <a:rPr lang="en-US" dirty="0" smtClean="0"/>
              <a:t>In English language arts, the Common Core State Standards require certain critical content for all students, including: </a:t>
            </a:r>
          </a:p>
          <a:p>
            <a:pPr lvl="1"/>
            <a:r>
              <a:rPr lang="en-US" dirty="0" smtClean="0"/>
              <a:t>Classic myths and stories from around the world;</a:t>
            </a:r>
          </a:p>
          <a:p>
            <a:pPr lvl="1"/>
            <a:r>
              <a:rPr lang="en-US" dirty="0" smtClean="0"/>
              <a:t>America’s Founding Documents;</a:t>
            </a:r>
          </a:p>
          <a:p>
            <a:pPr lvl="1"/>
            <a:r>
              <a:rPr lang="en-US" dirty="0" smtClean="0"/>
              <a:t>Foundational American literature: and</a:t>
            </a:r>
          </a:p>
          <a:p>
            <a:pPr lvl="1"/>
            <a:r>
              <a:rPr lang="en-US" dirty="0" smtClean="0"/>
              <a:t>Shakespeare.</a:t>
            </a:r>
          </a:p>
          <a:p>
            <a:r>
              <a:rPr lang="en-US" dirty="0" smtClean="0"/>
              <a:t>The remaining crucial decisions about what content should be taught are left to state and local determination. In addition to content coverage, the Common Core State Standards require that students systematically acquire knowledge in literature and other disciplines through reading, writing, speaking, and listening.</a:t>
            </a:r>
          </a:p>
          <a:p>
            <a:endParaRPr lang="en-US" dirty="0" smtClean="0"/>
          </a:p>
          <a:p>
            <a:r>
              <a:rPr lang="en-US" b="1" dirty="0" smtClean="0"/>
              <a:t>Do the English language arts standards include a reading list or any other reference to content?</a:t>
            </a:r>
          </a:p>
          <a:p>
            <a:r>
              <a:rPr lang="en-US" dirty="0" smtClean="0"/>
              <a:t>According to the Core Standards website, “The Common Core State Standards include sample texts that demonstrate the level of text complexity appropriate for the grade level and compatible with the learning demands set out in the standards. The exemplars of high quality texts at each grade level provide a rich set of possibilities and have been very well received. This ensures teachers have the flexibility to make their own decisions about what texts to use, while providing an excellent reference point when selecting their texts.”</a:t>
            </a:r>
          </a:p>
          <a:p>
            <a:r>
              <a:rPr lang="en-US" dirty="0" smtClean="0"/>
              <a:t>(</a:t>
            </a:r>
            <a:r>
              <a:rPr lang="en-US" u="sng" dirty="0" smtClean="0">
                <a:hlinkClick r:id="rId3"/>
              </a:rPr>
              <a:t>http://www.corestandards.org/resources/frequently-asked-questions</a:t>
            </a:r>
            <a:r>
              <a:rPr lang="en-US" u="sng" dirty="0" smtClean="0"/>
              <a:t>) </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“Chester E. Finn Jr., the founder of the Thomas B. Fordham Institute in Washington, argues in a new blog post that the common core is so far-reaching that, if implemented properly and fully, it will ‘change everything’ in American education. He details 20 aspects of our schooling system, from preschool to college, and textbooks to teacher training, that must undergo a significant evolution if they are to faithfully reflect the standards' vision of a good education” (</a:t>
            </a:r>
            <a:r>
              <a:rPr lang="en-US" dirty="0" err="1" smtClean="0"/>
              <a:t>Gewertz</a:t>
            </a:r>
            <a:r>
              <a:rPr lang="en-US" dirty="0" smtClean="0"/>
              <a:t>, 2012, p. 9).</a:t>
            </a:r>
          </a:p>
          <a:p>
            <a:pPr defTabSz="931774">
              <a:defRPr/>
            </a:pPr>
            <a:endParaRPr lang="en-US" dirty="0" smtClean="0"/>
          </a:p>
          <a:p>
            <a:pPr defTabSz="931774">
              <a:defRPr/>
            </a:pPr>
            <a:r>
              <a:rPr lang="en-US" dirty="0" smtClean="0"/>
              <a:t>If this is true,</a:t>
            </a:r>
            <a:r>
              <a:rPr lang="en-US" baseline="0" dirty="0" smtClean="0"/>
              <a:t> then it’s certainly worth our time to pay attention to the Standards and to understand them. As we evaluate the standards, we’ll begin with some positive elements and strengths of the Standards.</a:t>
            </a:r>
            <a:endParaRPr lang="en-US" dirty="0" smtClean="0"/>
          </a:p>
        </p:txBody>
      </p:sp>
      <p:sp>
        <p:nvSpPr>
          <p:cNvPr id="4" name="Slide Number Placeholder 3"/>
          <p:cNvSpPr>
            <a:spLocks noGrp="1"/>
          </p:cNvSpPr>
          <p:nvPr>
            <p:ph type="sldNum" sz="quarter" idx="10"/>
          </p:nvPr>
        </p:nvSpPr>
        <p:spPr/>
        <p:txBody>
          <a:bodyPr/>
          <a:lstStyle/>
          <a:p>
            <a:fld id="{07BADAD2-8A1D-420A-8A9D-E2F3DE82A69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endParaRPr lang="en-US" dirty="0" smtClean="0"/>
          </a:p>
        </p:txBody>
      </p:sp>
      <p:sp>
        <p:nvSpPr>
          <p:cNvPr id="4" name="Slide Number Placeholder 3"/>
          <p:cNvSpPr>
            <a:spLocks noGrp="1"/>
          </p:cNvSpPr>
          <p:nvPr>
            <p:ph type="sldNum" sz="quarter" idx="10"/>
          </p:nvPr>
        </p:nvSpPr>
        <p:spPr/>
        <p:txBody>
          <a:bodyPr/>
          <a:lstStyle/>
          <a:p>
            <a:fld id="{07BADAD2-8A1D-420A-8A9D-E2F3DE82A69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CCSS really are oriented</a:t>
            </a:r>
            <a:r>
              <a:rPr lang="en-US" baseline="0" dirty="0" smtClean="0"/>
              <a:t> toward developing students’ understanding of the concepts behind or underneath the mathematical practices they are doing.</a:t>
            </a:r>
          </a:p>
          <a:p>
            <a:endParaRPr lang="en-US" baseline="0" dirty="0" smtClean="0"/>
          </a:p>
          <a:p>
            <a:r>
              <a:rPr lang="en-US" baseline="0" dirty="0" smtClean="0"/>
              <a:t>According to the Core Standards website, “</a:t>
            </a:r>
            <a:r>
              <a:rPr lang="en-US" dirty="0" smtClean="0"/>
              <a:t>The Standards for Mathematical Practice describe ways in which developing student practitioners of the discipline of mathematics increasingly ought to engage with the subject matter as they grow in mathematical maturity and expertise throughout the elementary, middle and high school years. Designers of curricula, assessments, and professional development should all attend to the need to connect the mathematical practices to mathematical content in mathematics instruction.</a:t>
            </a:r>
          </a:p>
          <a:p>
            <a:endParaRPr lang="en-US" dirty="0" smtClean="0"/>
          </a:p>
          <a:p>
            <a:r>
              <a:rPr lang="en-US" dirty="0" smtClean="0"/>
              <a:t>“The Standards for Mathematical Content are a balanced combination of procedure and understanding. … Students who lack understanding of a topic may rely on procedures too heavily. Without a flexible base from which to work, they may be less likely to consider analogous problems, represent problems coherently, justify conclusions, apply the mathematics to practical situations, use technology mindfully to work with the mathematics, explain the mathematics accurately to other students, step back for an overview, or deviate from a known procedure to find a shortcut. In short, a lack of understanding effectively prevents a student from engaging in the mathematical practices.” (</a:t>
            </a:r>
            <a:r>
              <a:rPr lang="en-US" u="sng" dirty="0" smtClean="0">
                <a:hlinkClick r:id="rId3"/>
              </a:rPr>
              <a:t>http://www.corestandards.org/Math/Practice</a:t>
            </a:r>
            <a:r>
              <a:rPr lang="en-US" dirty="0" smtClean="0"/>
              <a:t>) This is what the Standards hope to address.</a:t>
            </a:r>
          </a:p>
        </p:txBody>
      </p:sp>
      <p:sp>
        <p:nvSpPr>
          <p:cNvPr id="4" name="Slide Number Placeholder 3"/>
          <p:cNvSpPr>
            <a:spLocks noGrp="1"/>
          </p:cNvSpPr>
          <p:nvPr>
            <p:ph type="sldNum" sz="quarter" idx="10"/>
          </p:nvPr>
        </p:nvSpPr>
        <p:spPr/>
        <p:txBody>
          <a:bodyPr/>
          <a:lstStyle/>
          <a:p>
            <a:fld id="{07BADAD2-8A1D-420A-8A9D-E2F3DE82A69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Carol Ann Tomlinson is William Clay Parrish Jr. Professor and Chair of Educational Leadership, Foundation, and Policy at the Curry School of Education, University of Virginia in Charlottesville. She is the author, with Marcia B. </a:t>
            </a:r>
            <a:r>
              <a:rPr lang="en-US" dirty="0" err="1" smtClean="0"/>
              <a:t>Imbeau</a:t>
            </a:r>
            <a:r>
              <a:rPr lang="en-US" dirty="0" smtClean="0"/>
              <a:t>, of </a:t>
            </a:r>
            <a:r>
              <a:rPr lang="en-US" i="1" dirty="0" smtClean="0"/>
              <a:t>Leading and Managing a Differentiated Classroom (ASCD, </a:t>
            </a:r>
            <a:r>
              <a:rPr lang="en-US" dirty="0" smtClean="0"/>
              <a:t>2010). She has been influential in the development of differentiated instruction.</a:t>
            </a:r>
          </a:p>
          <a:p>
            <a:endParaRPr lang="en-US" b="0" baseline="0" dirty="0" smtClean="0"/>
          </a:p>
          <a:p>
            <a:r>
              <a:rPr lang="en-US" b="0" dirty="0" smtClean="0"/>
              <a:t>You</a:t>
            </a:r>
            <a:r>
              <a:rPr lang="en-US" b="0" baseline="0" dirty="0" smtClean="0"/>
              <a:t> notice in this statement a bit of ambivalence about the CCSS. Dr. Tomlinson believes that the CCSS give good guidance for curriculum design, but she points out that the standards ought not be the curriculum. This ambivalence leads into our next section—negative elements and weaknesses of the standards.</a:t>
            </a:r>
            <a:endParaRPr lang="en-US" b="0"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Arthur N. Applebee </a:t>
            </a:r>
            <a:r>
              <a:rPr lang="en-US" dirty="0" smtClean="0"/>
              <a:t>is Distinguished Professor at the University at Albany, State University of New York, and director of the Center on English Learning and Achievement. He was “a member of the review panel for the College and Career Ready Standards for English language arts, and of the Validation Committee that provided some oversight of the development process for both English language arts and mathematics” (Applebee, 2013, 25). He states, </a:t>
            </a:r>
            <a:r>
              <a:rPr lang="en-US" b="1" dirty="0" smtClean="0"/>
              <a:t>Read quotes</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b="1" dirty="0" smtClean="0"/>
              <a:t>GRANT WIGGINS, </a:t>
            </a:r>
            <a:r>
              <a:rPr lang="en-US" dirty="0" smtClean="0"/>
              <a:t>is</a:t>
            </a:r>
            <a:r>
              <a:rPr lang="en-US" b="1" dirty="0" smtClean="0"/>
              <a:t> </a:t>
            </a:r>
            <a:r>
              <a:rPr lang="en-US" dirty="0" smtClean="0"/>
              <a:t>the president of Authentic Education, a nonprofit organization based in Hopewell, NJ., that provides consulting and professional-development training to schools. He is the co-author, with Jay </a:t>
            </a:r>
            <a:r>
              <a:rPr lang="en-US" dirty="0" err="1" smtClean="0"/>
              <a:t>McTighe</a:t>
            </a:r>
            <a:r>
              <a:rPr lang="en-US" dirty="0" smtClean="0"/>
              <a:t>, of "Understanding by Design," a program and materials on curriculum design, and of "Schooling by Design." He is the author of Educative Assessment and Assessing Student Performance, both published by </a:t>
            </a:r>
            <a:r>
              <a:rPr lang="en-US" dirty="0" err="1" smtClean="0"/>
              <a:t>Jossey</a:t>
            </a:r>
            <a:r>
              <a:rPr lang="en-US" dirty="0" smtClean="0"/>
              <a:t>-Bass, in 1998 and 1999, respectively.</a:t>
            </a:r>
          </a:p>
          <a:p>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b="1" dirty="0" smtClean="0"/>
              <a:t>GRANT WIGGINS, </a:t>
            </a:r>
            <a:r>
              <a:rPr lang="en-US" dirty="0" smtClean="0"/>
              <a:t>is</a:t>
            </a:r>
            <a:r>
              <a:rPr lang="en-US" b="1" dirty="0" smtClean="0"/>
              <a:t> </a:t>
            </a:r>
            <a:r>
              <a:rPr lang="en-US" dirty="0" smtClean="0"/>
              <a:t>the president of Authentic Education, a nonprofit organization based in Hopewell, NJ., that provides consulting and professional-development training to schools. He is the co-author, with Jay </a:t>
            </a:r>
            <a:r>
              <a:rPr lang="en-US" dirty="0" err="1" smtClean="0"/>
              <a:t>McTighe</a:t>
            </a:r>
            <a:r>
              <a:rPr lang="en-US" dirty="0" smtClean="0"/>
              <a:t>, of "Understanding by Design," a program and materials on curriculum design, and of "Schooling by Design." He is the author of Educative Assessment and Assessing Student Performance, both published by </a:t>
            </a:r>
            <a:r>
              <a:rPr lang="en-US" dirty="0" err="1" smtClean="0"/>
              <a:t>Jossey</a:t>
            </a:r>
            <a:r>
              <a:rPr lang="en-US" dirty="0" smtClean="0"/>
              <a:t>-Bass, in 1998 and 1999, respectively.</a:t>
            </a:r>
          </a:p>
          <a:p>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JOANNE YATVIN</a:t>
            </a:r>
            <a:r>
              <a:rPr lang="en-US" b="1" baseline="0" dirty="0" smtClean="0"/>
              <a:t> </a:t>
            </a:r>
            <a:r>
              <a:rPr lang="en-US" dirty="0" smtClean="0"/>
              <a:t>is an adjunct professor and supervisor of student teachers at the Portland State University Graduate School of Education, Portland, Ore., and is a past president of the National Council of </a:t>
            </a:r>
            <a:r>
              <a:rPr lang="en-US" dirty="0" err="1" smtClean="0"/>
              <a:t>Teachersof</a:t>
            </a:r>
            <a:r>
              <a:rPr lang="en-US" dirty="0" smtClean="0"/>
              <a:t> English (NCTE).</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err="1" smtClean="0"/>
              <a:t>Hiebert</a:t>
            </a:r>
            <a:r>
              <a:rPr lang="en-US" baseline="0" dirty="0" smtClean="0"/>
              <a:t> and Mesmer (2013) go on to say, </a:t>
            </a:r>
            <a:r>
              <a:rPr lang="en-US" dirty="0" smtClean="0"/>
              <a:t>“A potential indirect effect of increased text demands in the primary grades could be decreased levels of automaticity and fluency in recognizing words. A lack of attention to the word recognition challenge of texts for young readers may mean that at least some students fail to attain the foundational skills that are required for success on the CCSS staircase of text complexity” (p. 48). In addition, </a:t>
            </a:r>
            <a:r>
              <a:rPr lang="en-US" dirty="0" err="1" smtClean="0"/>
              <a:t>Heibert</a:t>
            </a:r>
            <a:r>
              <a:rPr lang="en-US" dirty="0" smtClean="0"/>
              <a:t> and Mesmer point out, “Now the third-grade teachers who have dealt with the NCLB demands in failing schools (of which there are many nationwide) are being asked to raise their students’ reading levels dramatically. How third-grade teachers are to accomplish this feat, especially without substantial investments in new texts, professional development, and instructional techniques, remains uncertain” (p. 49).</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By grade 12, the CCSS calls for 70% of a student’s reading to be “informational”. Arthur Applebee (2013) points out that this is not the whole story. “</a:t>
            </a:r>
            <a:r>
              <a:rPr lang="en-US" dirty="0" smtClean="0"/>
              <a:t>Although by grade 12 the CCSS (following  the lead of the National Assessment of Educational Progress) proclaim that 70 percent of a student’s reading should be informational, a frequently ignored footnote is quite clear: “The percentages on the table reflect the sum of student reading, not just reading in ELA settings. Teachers of senior English classes, for example, are not required to devote 70 percent of reading to informational texts. Rather, 70 percent of student reading across the grade should be informational” (5).” (p.</a:t>
            </a:r>
            <a:r>
              <a:rPr lang="en-US" baseline="0" dirty="0" smtClean="0"/>
              <a:t> 27) Yet, the net effect is that the pressure of assessment will tend to push teachers toward primarily informational texts.</a:t>
            </a:r>
          </a:p>
          <a:p>
            <a:endParaRPr lang="en-US" baseline="0" dirty="0" smtClean="0"/>
          </a:p>
          <a:p>
            <a:r>
              <a:rPr lang="en-US" dirty="0" smtClean="0"/>
              <a:t>The weaknes</a:t>
            </a:r>
            <a:r>
              <a:rPr lang="en-US" baseline="0" dirty="0" smtClean="0"/>
              <a:t>s of this, as Lisa </a:t>
            </a:r>
            <a:r>
              <a:rPr lang="en-US" baseline="0" dirty="0" err="1" smtClean="0"/>
              <a:t>Zunshine</a:t>
            </a:r>
            <a:r>
              <a:rPr lang="en-US" baseline="0" dirty="0" smtClean="0"/>
              <a:t> (2013) has pointed out, is that informational texts do </a:t>
            </a:r>
            <a:r>
              <a:rPr lang="en-US" b="1" baseline="0" dirty="0" smtClean="0"/>
              <a:t>not </a:t>
            </a:r>
            <a:r>
              <a:rPr lang="en-US" b="0" baseline="0" dirty="0" smtClean="0"/>
              <a:t>necessarily develop </a:t>
            </a:r>
            <a:r>
              <a:rPr lang="en-US" b="0" baseline="0" dirty="0" err="1" smtClean="0"/>
              <a:t>metacognition</a:t>
            </a:r>
            <a:r>
              <a:rPr lang="en-US" b="0" baseline="0" dirty="0" smtClean="0"/>
              <a:t>. </a:t>
            </a:r>
            <a:r>
              <a:rPr lang="en-US" dirty="0" smtClean="0"/>
              <a:t>Lisa</a:t>
            </a:r>
            <a:r>
              <a:rPr lang="en-US" baseline="0" dirty="0" smtClean="0"/>
              <a:t> </a:t>
            </a:r>
            <a:r>
              <a:rPr lang="en-US" baseline="0" dirty="0" err="1" smtClean="0"/>
              <a:t>Zunshine</a:t>
            </a:r>
            <a:r>
              <a:rPr lang="en-US" baseline="0" dirty="0" smtClean="0"/>
              <a:t>, a  professor of English at the University of Kentucky, </a:t>
            </a:r>
            <a:r>
              <a:rPr lang="en-US" b="0" baseline="0" dirty="0" smtClean="0"/>
              <a:t>quotes a 2004 study by </a:t>
            </a:r>
            <a:r>
              <a:rPr lang="en-US" dirty="0" smtClean="0"/>
              <a:t>developmental psychologists Joan </a:t>
            </a:r>
            <a:r>
              <a:rPr lang="en-US" dirty="0" err="1" smtClean="0"/>
              <a:t>Peskin</a:t>
            </a:r>
            <a:r>
              <a:rPr lang="en-US" dirty="0" smtClean="0"/>
              <a:t> and Janet Wilde </a:t>
            </a:r>
            <a:r>
              <a:rPr lang="en-US" dirty="0" err="1" smtClean="0"/>
              <a:t>Astington</a:t>
            </a:r>
            <a:r>
              <a:rPr lang="en-US" dirty="0" smtClean="0"/>
              <a:t> about the ways in which children learn to think in </a:t>
            </a:r>
            <a:r>
              <a:rPr lang="en-US" dirty="0" err="1" smtClean="0"/>
              <a:t>metacognitive</a:t>
            </a:r>
            <a:r>
              <a:rPr lang="en-US" dirty="0" smtClean="0"/>
              <a:t> terms about what they read, which is one of the goals of the CCSS.</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Who leads the Common Core State Standards Initiative?</a:t>
            </a:r>
          </a:p>
          <a:p>
            <a:r>
              <a:rPr lang="en-US" dirty="0" smtClean="0"/>
              <a:t>“The nation’s governors and education commissioners, through their representative organizations the National Governors Association (NGA) and the Council of Chief State School Officers (CCSSO) led the development of the Common Core State Standards and continue to lead the initiative. Teachers, parents, school administrators and experts from across the country together with state leaders provided input into the development of the standards.” (</a:t>
            </a:r>
            <a:r>
              <a:rPr lang="en-US" u="sng" dirty="0" smtClean="0">
                <a:hlinkClick r:id="rId3"/>
              </a:rPr>
              <a:t>http://www.corestandards.org/resources/frequently-asked-questions</a:t>
            </a:r>
            <a:r>
              <a:rPr lang="en-US" dirty="0" smtClean="0"/>
              <a:t>)</a:t>
            </a:r>
          </a:p>
          <a:p>
            <a:endParaRPr lang="en-US" dirty="0" smtClean="0"/>
          </a:p>
          <a:p>
            <a:r>
              <a:rPr lang="en-US" b="1" dirty="0" smtClean="0"/>
              <a:t>Does the federal government play a role in standards implementation?</a:t>
            </a:r>
          </a:p>
          <a:p>
            <a:pPr defTabSz="931774">
              <a:defRPr/>
            </a:pPr>
            <a:r>
              <a:rPr lang="en-US" dirty="0" smtClean="0"/>
              <a:t> The federal government had no role in the development of the Common Core State Standards and will not have a role in their implementation. The Common Core State Standards Initiative is a state-led effort that is not part of No Child Left Behind and adoption of the standards is in no way mandatory. (</a:t>
            </a:r>
            <a:r>
              <a:rPr lang="en-US" u="sng" dirty="0" smtClean="0">
                <a:hlinkClick r:id="rId3"/>
              </a:rPr>
              <a:t>http://www.corestandards.org/resources/frequently-asked-questions</a:t>
            </a:r>
            <a:r>
              <a:rPr lang="en-US" dirty="0" smtClean="0"/>
              <a:t>)</a:t>
            </a:r>
          </a:p>
          <a:p>
            <a:pPr defTabSz="931774">
              <a:defRPr/>
            </a:pPr>
            <a:endParaRPr lang="en-US" dirty="0" smtClean="0"/>
          </a:p>
          <a:p>
            <a:pPr defTabSz="931774">
              <a:defRPr/>
            </a:pPr>
            <a:r>
              <a:rPr lang="en-US" dirty="0" smtClean="0"/>
              <a:t>According to an article by Al Baker in the February 17, 2014 issue of </a:t>
            </a:r>
            <a:r>
              <a:rPr lang="en-US" i="1" dirty="0" smtClean="0"/>
              <a:t>The</a:t>
            </a:r>
            <a:r>
              <a:rPr lang="en-US" i="1" baseline="0" dirty="0" smtClean="0"/>
              <a:t> New York  Times, </a:t>
            </a:r>
            <a:r>
              <a:rPr lang="en-US" dirty="0" smtClean="0"/>
              <a:t>“The Common Core grew out of a concern that the 2001 No Child Left Behind law had lowered the bar on what students should learn, since the law required improvement in test scores but left it up to states to write their own tests.”</a:t>
            </a:r>
          </a:p>
        </p:txBody>
      </p:sp>
      <p:sp>
        <p:nvSpPr>
          <p:cNvPr id="4" name="Slide Number Placeholder 3"/>
          <p:cNvSpPr>
            <a:spLocks noGrp="1"/>
          </p:cNvSpPr>
          <p:nvPr>
            <p:ph type="sldNum" sz="quarter" idx="10"/>
          </p:nvPr>
        </p:nvSpPr>
        <p:spPr/>
        <p:txBody>
          <a:bodyPr/>
          <a:lstStyle/>
          <a:p>
            <a:fld id="{07BADAD2-8A1D-420A-8A9D-E2F3DE82A69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Lisa</a:t>
            </a:r>
            <a:r>
              <a:rPr lang="en-US" baseline="0" dirty="0" smtClean="0"/>
              <a:t> </a:t>
            </a:r>
            <a:r>
              <a:rPr lang="en-US" baseline="0" dirty="0" err="1" smtClean="0"/>
              <a:t>Zunshine</a:t>
            </a:r>
            <a:r>
              <a:rPr lang="en-US" baseline="0" dirty="0" smtClean="0"/>
              <a:t>, a  professor of English at the University of Kentucky, argues that fiction does more to teach children complex thinking  that does reading informational texts (see quotes above).</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b="1" dirty="0" smtClean="0"/>
              <a:t>Jason </a:t>
            </a:r>
            <a:r>
              <a:rPr lang="en-US" b="1" dirty="0" err="1" smtClean="0"/>
              <a:t>Ohler</a:t>
            </a:r>
            <a:r>
              <a:rPr lang="en-US" b="1" dirty="0" smtClean="0"/>
              <a:t> </a:t>
            </a:r>
            <a:r>
              <a:rPr lang="en-US" dirty="0" smtClean="0"/>
              <a:t>is professor emeritus of educational technology at the University of Alaska, Juneau. His most recent book is </a:t>
            </a:r>
            <a:r>
              <a:rPr lang="en-US" i="1" dirty="0" smtClean="0"/>
              <a:t>Digital Community, Digital Citizen. </a:t>
            </a:r>
            <a:r>
              <a:rPr lang="en-US" dirty="0" smtClean="0"/>
              <a:t> He quotes Yong Zhao (2012) in </a:t>
            </a:r>
            <a:r>
              <a:rPr lang="en-US" i="1" dirty="0" smtClean="0"/>
              <a:t>World class learners: Educating creative and entrepreneurial students,  </a:t>
            </a:r>
            <a:r>
              <a:rPr lang="en-US" dirty="0" smtClean="0"/>
              <a:t>and says that “Researchers who compare scores on the </a:t>
            </a:r>
            <a:r>
              <a:rPr lang="en-US" dirty="0" err="1" smtClean="0"/>
              <a:t>Programme</a:t>
            </a:r>
            <a:r>
              <a:rPr lang="en-US" dirty="0" smtClean="0"/>
              <a:t> for International Student Assessment with measures of creativity like patent filings and Global Entrepreneurship Monitor scores find that countries that do well on standardized tests typically perform poorly on creativity markers” (</a:t>
            </a:r>
            <a:r>
              <a:rPr lang="en-US" dirty="0" err="1" smtClean="0"/>
              <a:t>Ohler</a:t>
            </a:r>
            <a:r>
              <a:rPr lang="en-US" dirty="0" smtClean="0"/>
              <a:t>, 2013, p. 43). </a:t>
            </a:r>
            <a:r>
              <a:rPr lang="en-US" dirty="0" err="1" smtClean="0"/>
              <a:t>Ohler</a:t>
            </a:r>
            <a:r>
              <a:rPr lang="en-US" dirty="0" smtClean="0"/>
              <a:t> goes on to argue that </a:t>
            </a:r>
            <a:r>
              <a:rPr lang="en-US" b="1" dirty="0" smtClean="0"/>
              <a:t>read quotes above. </a:t>
            </a:r>
            <a:r>
              <a:rPr lang="en-US" dirty="0" smtClean="0"/>
              <a:t>The standards do not offer direction </a:t>
            </a:r>
          </a:p>
          <a:p>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perhaps the crux of the matter,</a:t>
            </a:r>
            <a:r>
              <a:rPr lang="en-US" baseline="0" dirty="0" smtClean="0"/>
              <a:t> since so many states have already adopted the standards. The Standards are not going away, and so Christian school leaders must determine their response to the Standards. In the slides that follow, I’ll explore some responses and offer some suggestions.</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100" dirty="0" smtClean="0"/>
              <a:t>First, we might consider why private schools </a:t>
            </a:r>
            <a:r>
              <a:rPr lang="en-US" sz="1100" b="1" dirty="0" smtClean="0"/>
              <a:t>have </a:t>
            </a:r>
            <a:r>
              <a:rPr lang="en-US" sz="1100" dirty="0" smtClean="0"/>
              <a:t>adopted the CCSS.</a:t>
            </a:r>
          </a:p>
          <a:p>
            <a:endParaRPr lang="en-US" sz="1100" dirty="0" smtClean="0"/>
          </a:p>
          <a:p>
            <a:r>
              <a:rPr lang="en-US" sz="1100" b="1" dirty="0" smtClean="0"/>
              <a:t>Point 1: </a:t>
            </a:r>
            <a:r>
              <a:rPr lang="en-US" sz="1100" dirty="0" smtClean="0"/>
              <a:t>Erik </a:t>
            </a:r>
            <a:r>
              <a:rPr lang="en-US" sz="1100" dirty="0" err="1" smtClean="0"/>
              <a:t>Robelen</a:t>
            </a:r>
            <a:r>
              <a:rPr lang="en-US" sz="1100" dirty="0" smtClean="0"/>
              <a:t> (2012) writes that “the tidal wave of states beginning to implement the new standards, which cover K-12 mathematics and English/language arts… [is] having profound effects on textbook and test publishers, for instance, which are revising their wares to better reflect the standards” (p. 1).</a:t>
            </a:r>
          </a:p>
          <a:p>
            <a:endParaRPr lang="en-US" sz="1100" dirty="0" smtClean="0"/>
          </a:p>
          <a:p>
            <a:r>
              <a:rPr lang="en-US" sz="1100" b="1" dirty="0" smtClean="0"/>
              <a:t>Point 2: </a:t>
            </a:r>
            <a:r>
              <a:rPr lang="en-US" sz="1100" dirty="0" smtClean="0"/>
              <a:t>Sister Dale McDonald, the director of public policy and research at the Arlington, Va.-based National Catholic Educational Association, agrees: “’A very big consideration is all the textbook publishers, the testing manufacturers, are [adapting] their products’ to the common core, she said, as well as teacher-preparation programs. ‘So if you're looking to hire new teachers coming out of a teacher education background, you're disadvantaged’” (</a:t>
            </a:r>
            <a:r>
              <a:rPr lang="en-US" sz="1100" dirty="0" err="1" smtClean="0"/>
              <a:t>Robelen</a:t>
            </a:r>
            <a:r>
              <a:rPr lang="en-US" sz="1100" dirty="0" smtClean="0"/>
              <a:t>, 2012).</a:t>
            </a:r>
          </a:p>
          <a:p>
            <a:endParaRPr lang="en-US" sz="1100" dirty="0" smtClean="0"/>
          </a:p>
          <a:p>
            <a:r>
              <a:rPr lang="en-US" sz="1100" b="1" dirty="0" smtClean="0"/>
              <a:t>Point 3: </a:t>
            </a:r>
            <a:r>
              <a:rPr lang="en-US" sz="1100" dirty="0" smtClean="0"/>
              <a:t>Thomas J. </a:t>
            </a:r>
            <a:r>
              <a:rPr lang="en-US" sz="1100" dirty="0" err="1" smtClean="0"/>
              <a:t>DeJonge</a:t>
            </a:r>
            <a:r>
              <a:rPr lang="en-US" sz="1100" dirty="0" smtClean="0"/>
              <a:t>, the superintendent of Grand Rapids Christian Schools, a set of four private schools in and around Grand Rapids, Michigan, said, “’We feel there is a credibility factor for us.’ By using the same state standards and tests as public schools, as his schools long have done, parents can better gauge how their schools compare, he said” (</a:t>
            </a:r>
            <a:r>
              <a:rPr lang="en-US" sz="1100" dirty="0" err="1" smtClean="0"/>
              <a:t>Robelen</a:t>
            </a:r>
            <a:r>
              <a:rPr lang="en-US" sz="1100" dirty="0" smtClean="0"/>
              <a:t>, 2012).</a:t>
            </a:r>
          </a:p>
          <a:p>
            <a:endParaRPr lang="en-US" sz="1100" dirty="0" smtClean="0"/>
          </a:p>
          <a:p>
            <a:r>
              <a:rPr lang="en-US" sz="1100" b="1" dirty="0" smtClean="0"/>
              <a:t>Points 4-6: </a:t>
            </a:r>
            <a:r>
              <a:rPr lang="en-US" sz="1100" dirty="0" smtClean="0"/>
              <a:t>“Jeffrey T. Walton, the executive director of the East Ridge, Tenn.-based American Association of Christian Schools, said his roughly 800 member schools are leery of embracing what they see as national standards that the federal government placed pressure on states to adopt, but he expects many will ultimately feel compelled to reflect them in instruction, at least to some extent. … Mr. Walton cites several reasons schools will seriously consider them, such as interest in ‘seeing how their curriculum and instruction stacks up against the standards,’ concern for students who may transfer back to public schools, and the expected impact on K-12 standardized tests, textbooks, and college-entrance exams” (</a:t>
            </a:r>
            <a:r>
              <a:rPr lang="en-US" sz="1100" dirty="0" err="1" smtClean="0"/>
              <a:t>Robelen</a:t>
            </a:r>
            <a:r>
              <a:rPr lang="en-US" sz="1100" dirty="0" smtClean="0"/>
              <a:t>, 2012).</a:t>
            </a:r>
          </a:p>
          <a:p>
            <a:endParaRPr lang="en-US" sz="1100" dirty="0" smtClean="0"/>
          </a:p>
          <a:p>
            <a:pPr defTabSz="931774">
              <a:defRPr/>
            </a:pPr>
            <a:r>
              <a:rPr lang="en-US" sz="1100" b="1" dirty="0" smtClean="0"/>
              <a:t>Point 7: </a:t>
            </a:r>
            <a:r>
              <a:rPr lang="en-US" sz="1100" dirty="0" smtClean="0"/>
              <a:t>“Chester E. Finn Jr., the president of the Thomas B. Fordham Institute, a Washington-based think tank, said that if the common standards take firm hold in public education over time, they will increasingly touch private schools. ‘They'll be affected in a more gradual and spotty way, but of course they'll be affected,’ he said, including by ‘practical things, like college-entrance expectations and college-entrance tests, things that they are part of even if they're not part of their state standards and testing systems.’ And parents may come to expect some alignment. ‘There may be over time a gradual cultural expectation that 6th graders learn such and such in the United States,’ he said (</a:t>
            </a:r>
            <a:r>
              <a:rPr lang="en-US" sz="1100" dirty="0" err="1" smtClean="0"/>
              <a:t>Robelen</a:t>
            </a:r>
            <a:r>
              <a:rPr lang="en-US" sz="1100" dirty="0" smtClean="0"/>
              <a:t>, 2012).</a:t>
            </a:r>
            <a:endParaRPr lang="en-US" sz="1100" b="1" dirty="0" smtClean="0"/>
          </a:p>
          <a:p>
            <a:endParaRPr lang="en-US" sz="1100"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 Davies (2014), the assistant head at Aspen Country Day School  in Colorado, offers these insights from their experience in reviewing the Standards. They have incorporated the CCSS as “</a:t>
            </a:r>
            <a:r>
              <a:rPr lang="en-US" i="1" dirty="0" smtClean="0"/>
              <a:t>minimum </a:t>
            </a:r>
            <a:r>
              <a:rPr lang="en-US" dirty="0" smtClean="0"/>
              <a:t>standards, rather than </a:t>
            </a:r>
            <a:r>
              <a:rPr lang="en-US" dirty="0" err="1" smtClean="0"/>
              <a:t>aspirational</a:t>
            </a:r>
            <a:r>
              <a:rPr lang="en-US" dirty="0" smtClean="0"/>
              <a:t> standards” (p. 53). </a:t>
            </a:r>
            <a:r>
              <a:rPr lang="en-US" b="1" dirty="0" smtClean="0"/>
              <a:t>Read quotes</a:t>
            </a:r>
          </a:p>
        </p:txBody>
      </p:sp>
      <p:sp>
        <p:nvSpPr>
          <p:cNvPr id="4" name="Slide Number Placeholder 3"/>
          <p:cNvSpPr>
            <a:spLocks noGrp="1"/>
          </p:cNvSpPr>
          <p:nvPr>
            <p:ph type="sldNum" sz="quarter" idx="10"/>
          </p:nvPr>
        </p:nvSpPr>
        <p:spPr/>
        <p:txBody>
          <a:bodyPr/>
          <a:lstStyle/>
          <a:p>
            <a:fld id="{07BADAD2-8A1D-420A-8A9D-E2F3DE82A699}"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After second point: </a:t>
            </a:r>
            <a:r>
              <a:rPr lang="en-US" dirty="0" smtClean="0"/>
              <a:t>Sister Dale McDonald, the director of public policy and research at the Arlington, Va.-based National Catholic Educational Association, said, "We're showing people how you might develop this in a systematic way.” She explained, for instance, that teachers might introduce social-justice principles or a commandment during a lesson focused on the ELA standards. Ms. Schulz from the Louisville Archdiocese welcomes the project. "That's just the type of work we want our schools to have," she said. "We sometimes talk about 'baptizing' the state standards, so that we're really able to integrate our Catholic identity."</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indicates a level of disagreement among Catholic educators.</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“Founded in 1920, Christian Schools International was the first educational services organization to be established in North America and has been the leader in Christian education for almost a century. Our worldview is firmly rooted in scripture and in a reformed tradition of Christian theology” (http://www.csionline.org/about).</a:t>
            </a:r>
          </a:p>
          <a:p>
            <a:endParaRPr lang="en-US" dirty="0" smtClean="0"/>
          </a:p>
          <a:p>
            <a:r>
              <a:rPr lang="en-US" dirty="0" smtClean="0"/>
              <a:t>Christian Schools International, a membership organization</a:t>
            </a:r>
            <a:r>
              <a:rPr lang="en-US" baseline="0" dirty="0" smtClean="0"/>
              <a:t> serving schools in the Reformed tradition, reported that they anticipate “</a:t>
            </a:r>
            <a:r>
              <a:rPr lang="en-US" dirty="0" smtClean="0"/>
              <a:t>widespread adoption among [their] roughly 400 U.S. member schools. ‘The only place where I would qualify that is if any standard interfered with the mission or biblical worldview of a school,’ [Jeff Blamer, the membership director] said. Adopting the standards especially comes to a head when it's time for a school to go through a periodic reaccreditation process, he said, as schools typically need to identify the standards underlying their academic programs” (</a:t>
            </a:r>
            <a:r>
              <a:rPr lang="en-US" dirty="0" err="1" smtClean="0"/>
              <a:t>Robelen</a:t>
            </a:r>
            <a:r>
              <a:rPr lang="en-US" dirty="0" smtClean="0"/>
              <a:t>, 2012).</a:t>
            </a:r>
          </a:p>
        </p:txBody>
      </p:sp>
      <p:sp>
        <p:nvSpPr>
          <p:cNvPr id="4" name="Slide Number Placeholder 3"/>
          <p:cNvSpPr>
            <a:spLocks noGrp="1"/>
          </p:cNvSpPr>
          <p:nvPr>
            <p:ph type="sldNum" sz="quarter" idx="10"/>
          </p:nvPr>
        </p:nvSpPr>
        <p:spPr/>
        <p:txBody>
          <a:bodyPr/>
          <a:lstStyle/>
          <a:p>
            <a:fld id="{07BADAD2-8A1D-420A-8A9D-E2F3DE82A699}"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“ACSI, headquartered in Colorado Springs, Colo., is comprised of nearly 24,000 member Christian schools in more than 100 nations. ACSI is a leader in strengthening Christian schools and equipping Christian educators worldwide, providing services through a network of 28 regional offices. The organization accredits Protestant pre-K–12 schools” (</a:t>
            </a:r>
            <a:r>
              <a:rPr lang="en-US" u="sng" dirty="0" smtClean="0">
                <a:hlinkClick r:id="rId3"/>
              </a:rPr>
              <a:t>http://www.acsiglobal.org/about-acsi/acsi-press-releases</a:t>
            </a:r>
            <a:r>
              <a:rPr lang="en-US" dirty="0" smtClean="0"/>
              <a:t>). </a:t>
            </a:r>
          </a:p>
        </p:txBody>
      </p:sp>
      <p:sp>
        <p:nvSpPr>
          <p:cNvPr id="4" name="Slide Number Placeholder 3"/>
          <p:cNvSpPr>
            <a:spLocks noGrp="1"/>
          </p:cNvSpPr>
          <p:nvPr>
            <p:ph type="sldNum" sz="quarter" idx="10"/>
          </p:nvPr>
        </p:nvSpPr>
        <p:spPr/>
        <p:txBody>
          <a:bodyPr/>
          <a:lstStyle/>
          <a:p>
            <a:fld id="{07BADAD2-8A1D-420A-8A9D-E2F3DE82A699}"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This is the recommendation from</a:t>
            </a:r>
            <a:r>
              <a:rPr lang="en-US" baseline="0" dirty="0" smtClean="0"/>
              <a:t> ACSI, in a press release dated October 10, 2013. </a:t>
            </a:r>
            <a:r>
              <a:rPr lang="en-US" dirty="0" smtClean="0"/>
              <a:t>Taylor Smith, Jr., senior vice president for ACSI, said, “Most of our member schools’ curriculum meets or exceeds Common Core Standards and has since before the standards came into existence. ACSI has evaluated the Common Core Standards, and issued this statement as a guide to its member schools. It is not an endorsement.”</a:t>
            </a:r>
          </a:p>
          <a:p>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Read mission statement</a:t>
            </a:r>
          </a:p>
          <a:p>
            <a:endParaRPr lang="en-US" b="1" dirty="0" smtClean="0"/>
          </a:p>
          <a:p>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should be taken as my</a:t>
            </a:r>
            <a:r>
              <a:rPr lang="en-US" baseline="0" dirty="0" smtClean="0"/>
              <a:t> personal recommendations, based on the research I’ve done regarding the CCSS. My suggestions are not based on a thorough-going effort to compare the CCSS with the standards or curriculum currently in use at my school.</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an article titled “The Case for Christian Education”, James K.A. Smith offers this vision of Christian education. </a:t>
            </a:r>
            <a:r>
              <a:rPr lang="en-US" b="1" baseline="0" dirty="0" smtClean="0"/>
              <a:t>Read quote</a:t>
            </a:r>
            <a:r>
              <a:rPr lang="en-US" b="0" baseline="0" dirty="0" smtClean="0"/>
              <a:t>. This vision, this commitment, this understanding of education must govern our response to the Common Core State Standards. Where the Standards aid Christian schools in achieving the goal of “learning about everything through the lens of Christian faith”, well and good. Where the CCSS distract or hinder from achieving this goal, then administrators and teachers must choose a different path.</a:t>
            </a:r>
          </a:p>
        </p:txBody>
      </p:sp>
      <p:sp>
        <p:nvSpPr>
          <p:cNvPr id="4" name="Slide Number Placeholder 3"/>
          <p:cNvSpPr>
            <a:spLocks noGrp="1"/>
          </p:cNvSpPr>
          <p:nvPr>
            <p:ph type="sldNum" sz="quarter" idx="10"/>
          </p:nvPr>
        </p:nvSpPr>
        <p:spPr/>
        <p:txBody>
          <a:bodyPr/>
          <a:lstStyle/>
          <a:p>
            <a:fld id="{07BADAD2-8A1D-420A-8A9D-E2F3DE82A699}"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44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Arthur Applebee (2013)</a:t>
            </a:r>
            <a:r>
              <a:rPr lang="en-US" baseline="0" dirty="0" smtClean="0"/>
              <a:t> </a:t>
            </a:r>
            <a:r>
              <a:rPr lang="en-US" dirty="0" smtClean="0"/>
              <a:t>points out that,</a:t>
            </a:r>
            <a:r>
              <a:rPr lang="en-US" baseline="0" dirty="0" smtClean="0"/>
              <a:t> “</a:t>
            </a:r>
            <a:r>
              <a:rPr lang="en-US" dirty="0" smtClean="0"/>
              <a:t>The process began by developing a set of College and Career Readiness Standards, which were later “back mapped” to provide grade-by-grade guidance on how best to ensure that high school graduates were indeed college and career ready” (p. 26).</a:t>
            </a:r>
            <a:endParaRPr lang="en-US" dirty="0"/>
          </a:p>
        </p:txBody>
      </p:sp>
      <p:sp>
        <p:nvSpPr>
          <p:cNvPr id="4" name="Slide Number Placeholder 3"/>
          <p:cNvSpPr>
            <a:spLocks noGrp="1"/>
          </p:cNvSpPr>
          <p:nvPr>
            <p:ph type="sldNum" sz="quarter" idx="10"/>
          </p:nvPr>
        </p:nvSpPr>
        <p:spPr/>
        <p:txBody>
          <a:bodyPr/>
          <a:lstStyle/>
          <a:p>
            <a:fld id="{07BADAD2-8A1D-420A-8A9D-E2F3DE82A69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ADAD2-8A1D-420A-8A9D-E2F3DE82A69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C231685-E8BE-4A66-8928-0B19BE038F65}" type="datetimeFigureOut">
              <a:rPr lang="en-US" smtClean="0"/>
              <a:pPr/>
              <a:t>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3DF7E8E-7222-4496-A7DB-AA87537739C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231685-E8BE-4A66-8928-0B19BE038F65}"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F7E8E-7222-4496-A7DB-AA87537739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C231685-E8BE-4A66-8928-0B19BE038F65}"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F7E8E-7222-4496-A7DB-AA87537739C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C231685-E8BE-4A66-8928-0B19BE038F65}" type="datetimeFigureOut">
              <a:rPr lang="en-US" smtClean="0"/>
              <a:pPr/>
              <a:t>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DF7E8E-7222-4496-A7DB-AA87537739C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231685-E8BE-4A66-8928-0B19BE038F65}" type="datetimeFigureOut">
              <a:rPr lang="en-US" smtClean="0"/>
              <a:pPr/>
              <a:t>2/8/2018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3DF7E8E-7222-4496-A7DB-AA87537739C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C231685-E8BE-4A66-8928-0B19BE038F65}"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DF7E8E-7222-4496-A7DB-AA87537739C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C231685-E8BE-4A66-8928-0B19BE038F65}" type="datetimeFigureOut">
              <a:rPr lang="en-US" smtClean="0"/>
              <a:pPr/>
              <a:t>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DF7E8E-7222-4496-A7DB-AA87537739C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C231685-E8BE-4A66-8928-0B19BE038F65}" type="datetimeFigureOut">
              <a:rPr lang="en-US" smtClean="0"/>
              <a:pPr/>
              <a:t>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DF7E8E-7222-4496-A7DB-AA87537739C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231685-E8BE-4A66-8928-0B19BE038F65}" type="datetimeFigureOut">
              <a:rPr lang="en-US" smtClean="0"/>
              <a:pPr/>
              <a:t>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DF7E8E-7222-4496-A7DB-AA87537739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231685-E8BE-4A66-8928-0B19BE038F65}" type="datetimeFigureOut">
              <a:rPr lang="en-US" smtClean="0"/>
              <a:pPr/>
              <a:t>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DF7E8E-7222-4496-A7DB-AA87537739C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C231685-E8BE-4A66-8928-0B19BE038F65}" type="datetimeFigureOut">
              <a:rPr lang="en-US" smtClean="0"/>
              <a:pPr/>
              <a:t>2/8/2018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3DF7E8E-7222-4496-A7DB-AA87537739C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C231685-E8BE-4A66-8928-0B19BE038F65}" type="datetimeFigureOut">
              <a:rPr lang="en-US" smtClean="0"/>
              <a:pPr/>
              <a:t>2/8/2018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3DF7E8E-7222-4496-A7DB-AA87537739C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3" Type="http://schemas.openxmlformats.org/officeDocument/2006/relationships/hyperlink" Target="http://www.corestandards.org/assets/CCSSI_Math%20Standards.pdf"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hyperlink" Target="http://www.corestandards.org/assets/CCSSI_ELA%20Standards.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3429000"/>
          </a:xfrm>
        </p:spPr>
        <p:txBody>
          <a:bodyPr>
            <a:normAutofit fontScale="92500" lnSpcReduction="20000"/>
          </a:bodyPr>
          <a:lstStyle/>
          <a:p>
            <a:r>
              <a:rPr lang="en-US" dirty="0" smtClean="0"/>
              <a:t>Matthew Mast</a:t>
            </a:r>
          </a:p>
          <a:p>
            <a:r>
              <a:rPr lang="en-US" dirty="0" smtClean="0"/>
              <a:t>Liberty University Online</a:t>
            </a:r>
          </a:p>
          <a:p>
            <a:endParaRPr lang="en-US" dirty="0" smtClean="0"/>
          </a:p>
          <a:p>
            <a:endParaRPr lang="en-US" dirty="0" smtClean="0"/>
          </a:p>
          <a:p>
            <a:endParaRPr lang="en-US" dirty="0" smtClean="0"/>
          </a:p>
          <a:p>
            <a:endParaRPr lang="en-US" dirty="0" smtClean="0"/>
          </a:p>
          <a:p>
            <a:r>
              <a:rPr lang="en-US" dirty="0" smtClean="0"/>
              <a:t>This presentation was prepared for Education 380 Current Issues in Education, </a:t>
            </a:r>
            <a:r>
              <a:rPr lang="en-US" smtClean="0"/>
              <a:t>Spring Semester 2014</a:t>
            </a:r>
            <a:r>
              <a:rPr lang="en-US" dirty="0" smtClean="0"/>
              <a:t>, taught by Professor Maddox</a:t>
            </a:r>
          </a:p>
          <a:p>
            <a:endParaRPr lang="en-US" dirty="0"/>
          </a:p>
        </p:txBody>
      </p:sp>
      <p:sp>
        <p:nvSpPr>
          <p:cNvPr id="2" name="Title 1"/>
          <p:cNvSpPr>
            <a:spLocks noGrp="1"/>
          </p:cNvSpPr>
          <p:nvPr>
            <p:ph type="ctrTitle"/>
          </p:nvPr>
        </p:nvSpPr>
        <p:spPr/>
        <p:txBody>
          <a:bodyPr/>
          <a:lstStyle/>
          <a:p>
            <a:r>
              <a:rPr lang="en-US" dirty="0" smtClean="0"/>
              <a:t>Are the Common Core State Standards for Christian Schools?</a:t>
            </a:r>
            <a:endParaRPr lang="en-US" dirty="0"/>
          </a:p>
        </p:txBody>
      </p:sp>
    </p:spTree>
  </p:cSld>
  <p:clrMapOvr>
    <a:masterClrMapping/>
  </p:clrMapOvr>
  <p:transition advTm="48732"/>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English Language Arts Standards</a:t>
            </a:r>
            <a:endParaRPr lang="en-US" dirty="0"/>
          </a:p>
        </p:txBody>
      </p:sp>
      <p:sp>
        <p:nvSpPr>
          <p:cNvPr id="3" name="Content Placeholder 2"/>
          <p:cNvSpPr>
            <a:spLocks noGrp="1"/>
          </p:cNvSpPr>
          <p:nvPr>
            <p:ph sz="quarter" idx="1"/>
          </p:nvPr>
        </p:nvSpPr>
        <p:spPr/>
        <p:txBody>
          <a:bodyPr>
            <a:normAutofit/>
          </a:bodyPr>
          <a:lstStyle/>
          <a:p>
            <a:pPr>
              <a:buNone/>
            </a:pPr>
            <a:r>
              <a:rPr lang="en-US" sz="2400" b="1" dirty="0" smtClean="0"/>
              <a:t>Reading</a:t>
            </a:r>
            <a:endParaRPr lang="en-US" sz="2400" dirty="0" smtClean="0"/>
          </a:p>
          <a:p>
            <a:pPr lvl="0"/>
            <a:r>
              <a:rPr lang="en-US" sz="2000" dirty="0" smtClean="0"/>
              <a:t>“The standards establish a ‘staircase’ of increasing complexity in what students must be able to read.</a:t>
            </a:r>
          </a:p>
          <a:p>
            <a:pPr lvl="0"/>
            <a:r>
              <a:rPr lang="en-US" sz="2000" dirty="0" smtClean="0"/>
              <a:t>“Through reading a diverse array of classic and contemporary literature as well as challenging informational texts in a range of subjects, students are expected to build knowledge, gain insights, explore possibilities, and broaden their perspective.”</a:t>
            </a:r>
          </a:p>
          <a:p>
            <a:pPr lvl="0"/>
            <a:r>
              <a:rPr lang="en-US" sz="2000" dirty="0" smtClean="0"/>
              <a:t>“The standards mandate certain critical types of content for all students, including classic myths and stories from around the world, foundational U.S. documents, seminal works of American literature, and the writings of Shakespeare.”</a:t>
            </a:r>
          </a:p>
          <a:p>
            <a:pPr lvl="0">
              <a:buNone/>
            </a:pPr>
            <a:r>
              <a:rPr lang="en-US" sz="2000" dirty="0" smtClean="0"/>
              <a:t>(Common Core State Standards Initiative, </a:t>
            </a:r>
            <a:r>
              <a:rPr lang="en-US" sz="2000" i="1" dirty="0" smtClean="0"/>
              <a:t>Key Points in English Language Arts, </a:t>
            </a:r>
            <a:r>
              <a:rPr lang="en-US" sz="2000" dirty="0" err="1" smtClean="0"/>
              <a:t>n.d</a:t>
            </a:r>
            <a:r>
              <a:rPr lang="en-US" sz="2000" dirty="0" smtClean="0"/>
              <a:t>.)</a:t>
            </a:r>
          </a:p>
        </p:txBody>
      </p:sp>
    </p:spTree>
    <p:custDataLst>
      <p:tags r:id="rId1"/>
    </p:custDataLst>
  </p:cSld>
  <p:clrMapOvr>
    <a:masterClrMapping/>
  </p:clrMapOvr>
  <p:transition advTm="9558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English Language Arts Standards</a:t>
            </a:r>
            <a:endParaRPr lang="en-US" dirty="0"/>
          </a:p>
        </p:txBody>
      </p:sp>
      <p:sp>
        <p:nvSpPr>
          <p:cNvPr id="3" name="Content Placeholder 2"/>
          <p:cNvSpPr>
            <a:spLocks noGrp="1"/>
          </p:cNvSpPr>
          <p:nvPr>
            <p:ph sz="quarter" idx="1"/>
          </p:nvPr>
        </p:nvSpPr>
        <p:spPr/>
        <p:txBody>
          <a:bodyPr>
            <a:normAutofit/>
          </a:bodyPr>
          <a:lstStyle/>
          <a:p>
            <a:pPr>
              <a:buNone/>
            </a:pPr>
            <a:r>
              <a:rPr lang="en-US" sz="2400" b="1" dirty="0" smtClean="0"/>
              <a:t>Writing</a:t>
            </a:r>
            <a:endParaRPr lang="en-US" sz="2400" dirty="0" smtClean="0"/>
          </a:p>
          <a:p>
            <a:pPr lvl="0"/>
            <a:r>
              <a:rPr lang="en-US" sz="2000" dirty="0" smtClean="0"/>
              <a:t>“The ability to write logical arguments based on substantive claims, sound reasoning, and relevant evidence is a cornerstone of the writing standards, with opinion writing—a basic form of argument—extending down into the earliest grades.”</a:t>
            </a:r>
          </a:p>
          <a:p>
            <a:pPr lvl="0"/>
            <a:r>
              <a:rPr lang="en-US" sz="2000" dirty="0" smtClean="0"/>
              <a:t>“Research—both short, focused projects (such as those commonly required in the workplace) and longer term in depth research —is emphasized throughout the standards but most prominently in the writing strand.”</a:t>
            </a:r>
          </a:p>
          <a:p>
            <a:pPr lvl="0"/>
            <a:r>
              <a:rPr lang="en-US" sz="2000" dirty="0" smtClean="0"/>
              <a:t>“Annotated samples of student writing accompany the standards and help establish adequate performance levels.”</a:t>
            </a:r>
          </a:p>
          <a:p>
            <a:pPr lvl="0">
              <a:buNone/>
            </a:pPr>
            <a:r>
              <a:rPr lang="en-US" sz="2000" dirty="0" smtClean="0"/>
              <a:t>(Common Core State Standards Initiative, </a:t>
            </a:r>
            <a:r>
              <a:rPr lang="en-US" sz="2000" i="1" dirty="0" smtClean="0"/>
              <a:t>Key Points in English Language Arts, </a:t>
            </a:r>
            <a:r>
              <a:rPr lang="en-US" sz="2000" dirty="0" err="1" smtClean="0"/>
              <a:t>n.d</a:t>
            </a:r>
            <a:r>
              <a:rPr lang="en-US" sz="2000" dirty="0" smtClean="0"/>
              <a:t>.)</a:t>
            </a:r>
          </a:p>
        </p:txBody>
      </p:sp>
    </p:spTree>
    <p:custDataLst>
      <p:tags r:id="rId1"/>
    </p:custDataLst>
  </p:cSld>
  <p:clrMapOvr>
    <a:masterClrMapping/>
  </p:clrMapOvr>
  <p:transition advTm="3926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English Language Arts Standards</a:t>
            </a:r>
            <a:endParaRPr lang="en-US" dirty="0"/>
          </a:p>
        </p:txBody>
      </p:sp>
      <p:sp>
        <p:nvSpPr>
          <p:cNvPr id="3" name="Content Placeholder 2"/>
          <p:cNvSpPr>
            <a:spLocks noGrp="1"/>
          </p:cNvSpPr>
          <p:nvPr>
            <p:ph sz="quarter" idx="1"/>
          </p:nvPr>
        </p:nvSpPr>
        <p:spPr/>
        <p:txBody>
          <a:bodyPr/>
          <a:lstStyle/>
          <a:p>
            <a:pPr>
              <a:buNone/>
            </a:pPr>
            <a:r>
              <a:rPr lang="en-US" sz="2400" b="1" dirty="0" smtClean="0"/>
              <a:t>Speaking and Listening</a:t>
            </a:r>
            <a:endParaRPr lang="en-US" sz="2400" dirty="0" smtClean="0"/>
          </a:p>
          <a:p>
            <a:pPr lvl="0"/>
            <a:r>
              <a:rPr lang="en-US" sz="2000" dirty="0" smtClean="0"/>
              <a:t>“The standards require that students gain, evaluate, and present increasingly complex information, ideas, and evidence through listening and speaking as well as through media.”</a:t>
            </a:r>
          </a:p>
          <a:p>
            <a:pPr lvl="0"/>
            <a:r>
              <a:rPr lang="en-US" sz="2000" dirty="0" smtClean="0"/>
              <a:t>“An important focus of the speaking and listening standards is academic discussion in one‐on‐one, small‐group, and whole‐class settings.”</a:t>
            </a:r>
          </a:p>
          <a:p>
            <a:pPr lvl="0">
              <a:buNone/>
            </a:pPr>
            <a:r>
              <a:rPr lang="en-US" sz="2000" dirty="0" smtClean="0"/>
              <a:t>(Common Core State Standards Initiative, </a:t>
            </a:r>
            <a:r>
              <a:rPr lang="en-US" sz="2000" i="1" dirty="0" smtClean="0"/>
              <a:t>Key Points in English Language Arts, </a:t>
            </a:r>
            <a:r>
              <a:rPr lang="en-US" sz="2000" dirty="0" err="1" smtClean="0"/>
              <a:t>n.d</a:t>
            </a:r>
            <a:r>
              <a:rPr lang="en-US" sz="2000" dirty="0" smtClean="0"/>
              <a:t>.)</a:t>
            </a:r>
          </a:p>
          <a:p>
            <a:pPr>
              <a:buNone/>
            </a:pPr>
            <a:endParaRPr lang="en-US" dirty="0"/>
          </a:p>
        </p:txBody>
      </p:sp>
    </p:spTree>
    <p:custDataLst>
      <p:tags r:id="rId1"/>
    </p:custDataLst>
  </p:cSld>
  <p:clrMapOvr>
    <a:masterClrMapping/>
  </p:clrMapOvr>
  <p:transition advTm="2308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English Language Arts Standards</a:t>
            </a:r>
            <a:endParaRPr lang="en-US" dirty="0"/>
          </a:p>
        </p:txBody>
      </p:sp>
      <p:sp>
        <p:nvSpPr>
          <p:cNvPr id="3" name="Content Placeholder 2"/>
          <p:cNvSpPr>
            <a:spLocks noGrp="1"/>
          </p:cNvSpPr>
          <p:nvPr>
            <p:ph sz="quarter" idx="1"/>
          </p:nvPr>
        </p:nvSpPr>
        <p:spPr/>
        <p:txBody>
          <a:bodyPr>
            <a:normAutofit/>
          </a:bodyPr>
          <a:lstStyle/>
          <a:p>
            <a:pPr>
              <a:buNone/>
            </a:pPr>
            <a:r>
              <a:rPr lang="en-US" sz="2400" b="1" dirty="0" smtClean="0"/>
              <a:t>Language</a:t>
            </a:r>
            <a:endParaRPr lang="en-US" sz="2400" dirty="0" smtClean="0"/>
          </a:p>
          <a:p>
            <a:pPr lvl="0"/>
            <a:r>
              <a:rPr lang="en-US" sz="2000" dirty="0" smtClean="0"/>
              <a:t>“The standards expect that students will grow their vocabularies through a mix of conversations, direct instruction, and reading.”</a:t>
            </a:r>
          </a:p>
          <a:p>
            <a:pPr lvl="0"/>
            <a:r>
              <a:rPr lang="en-US" sz="2000" dirty="0" smtClean="0"/>
              <a:t>“The standards recognize that students must be able to use formal English in their writing and speaking but that they must also be able to make informed, skillful choices among the many ways to express themselves through language.”</a:t>
            </a:r>
          </a:p>
          <a:p>
            <a:pPr lvl="0"/>
            <a:r>
              <a:rPr lang="en-US" sz="2000" dirty="0" smtClean="0"/>
              <a:t>“Vocabulary and conventions are treated in their own strand not because skills in these areas should be handled in isolation but because their use extends across reading, writing, speaking, and listening.</a:t>
            </a:r>
          </a:p>
          <a:p>
            <a:pPr lvl="0">
              <a:buNone/>
            </a:pPr>
            <a:r>
              <a:rPr lang="en-US" sz="2000" dirty="0" smtClean="0"/>
              <a:t>(Common Core State Standards Initiative, </a:t>
            </a:r>
            <a:r>
              <a:rPr lang="en-US" sz="2000" i="1" dirty="0" smtClean="0"/>
              <a:t>Key Points in English Language Arts, </a:t>
            </a:r>
            <a:r>
              <a:rPr lang="en-US" sz="2000" dirty="0" err="1" smtClean="0"/>
              <a:t>n.d</a:t>
            </a:r>
            <a:r>
              <a:rPr lang="en-US" sz="2000" dirty="0" smtClean="0"/>
              <a:t>.)</a:t>
            </a:r>
          </a:p>
        </p:txBody>
      </p:sp>
    </p:spTree>
    <p:custDataLst>
      <p:tags r:id="rId1"/>
    </p:custDataLst>
  </p:cSld>
  <p:clrMapOvr>
    <a:masterClrMapping/>
  </p:clrMapOvr>
  <p:transition advTm="3721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English Language Arts Standards</a:t>
            </a:r>
            <a:endParaRPr lang="en-US" dirty="0"/>
          </a:p>
        </p:txBody>
      </p:sp>
      <p:sp>
        <p:nvSpPr>
          <p:cNvPr id="3" name="Content Placeholder 2"/>
          <p:cNvSpPr>
            <a:spLocks noGrp="1"/>
          </p:cNvSpPr>
          <p:nvPr>
            <p:ph sz="quarter" idx="1"/>
          </p:nvPr>
        </p:nvSpPr>
        <p:spPr/>
        <p:txBody>
          <a:bodyPr/>
          <a:lstStyle/>
          <a:p>
            <a:pPr>
              <a:buNone/>
            </a:pPr>
            <a:r>
              <a:rPr lang="en-US" sz="2400" b="1" dirty="0" smtClean="0"/>
              <a:t>Media and technology</a:t>
            </a:r>
            <a:endParaRPr lang="en-US" sz="2400" dirty="0" smtClean="0"/>
          </a:p>
          <a:p>
            <a:pPr lvl="0"/>
            <a:r>
              <a:rPr lang="en-US" sz="2000" dirty="0" smtClean="0"/>
              <a:t>“Skills related to media use (both critical analysis and production of media) are integrated throughout the standards.”</a:t>
            </a:r>
          </a:p>
          <a:p>
            <a:pPr lvl="0">
              <a:buNone/>
            </a:pPr>
            <a:r>
              <a:rPr lang="en-US" sz="2000" dirty="0" smtClean="0"/>
              <a:t>(Common Core State Standards Initiative, </a:t>
            </a:r>
            <a:r>
              <a:rPr lang="en-US" sz="2000" i="1" dirty="0" smtClean="0"/>
              <a:t>Key Points in English Language Arts, </a:t>
            </a:r>
            <a:r>
              <a:rPr lang="en-US" sz="2000" dirty="0" err="1" smtClean="0"/>
              <a:t>n.d</a:t>
            </a:r>
            <a:r>
              <a:rPr lang="en-US" sz="2000" dirty="0" smtClean="0"/>
              <a:t>.)</a:t>
            </a:r>
          </a:p>
        </p:txBody>
      </p:sp>
    </p:spTree>
    <p:custDataLst>
      <p:tags r:id="rId1"/>
    </p:custDataLst>
  </p:cSld>
  <p:clrMapOvr>
    <a:masterClrMapping/>
  </p:clrMapOvr>
  <p:transition advTm="1288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Mathematics Standards</a:t>
            </a:r>
            <a:endParaRPr lang="en-US" dirty="0"/>
          </a:p>
        </p:txBody>
      </p:sp>
      <p:sp>
        <p:nvSpPr>
          <p:cNvPr id="4" name="Text Placeholder 2"/>
          <p:cNvSpPr txBox="1">
            <a:spLocks/>
          </p:cNvSpPr>
          <p:nvPr/>
        </p:nvSpPr>
        <p:spPr>
          <a:xfrm>
            <a:off x="838200" y="5562600"/>
            <a:ext cx="7467600" cy="1143000"/>
          </a:xfrm>
          <a:prstGeom prst="rect">
            <a:avLst/>
          </a:prstGeom>
        </p:spPr>
        <p:txBody>
          <a:bodyPr anchor="t" anchorCtr="0">
            <a:normAutofit/>
          </a:bodyPr>
          <a:lstStyle/>
          <a:p>
            <a:pPr lvl="0" algn="ctr">
              <a:spcBef>
                <a:spcPts val="580"/>
              </a:spcBef>
              <a:buClr>
                <a:schemeClr val="accent1"/>
              </a:buClr>
              <a:buSzPct val="85000"/>
            </a:pPr>
            <a:r>
              <a:rPr kumimoji="0" lang="en-US" sz="2000" b="0" i="0" u="none" strike="noStrike" kern="1200" cap="none" spc="0" normalizeH="0" baseline="0" noProof="0" dirty="0" smtClean="0">
                <a:ln>
                  <a:noFill/>
                </a:ln>
                <a:solidFill>
                  <a:schemeClr val="tx1">
                    <a:tint val="75000"/>
                  </a:schemeClr>
                </a:solidFill>
                <a:effectLst/>
                <a:uLnTx/>
                <a:uFillTx/>
                <a:latin typeface="+mn-lt"/>
                <a:ea typeface="+mn-ea"/>
                <a:cs typeface="+mn-cs"/>
              </a:rPr>
              <a:t>The</a:t>
            </a:r>
            <a:r>
              <a:rPr kumimoji="0" lang="en-US" sz="2000" b="0" i="0" u="none" strike="noStrike" kern="1200" cap="none" spc="0" normalizeH="0" noProof="0" dirty="0" smtClean="0">
                <a:ln>
                  <a:noFill/>
                </a:ln>
                <a:solidFill>
                  <a:schemeClr val="tx1">
                    <a:tint val="75000"/>
                  </a:schemeClr>
                </a:solidFill>
                <a:effectLst/>
                <a:uLnTx/>
                <a:uFillTx/>
                <a:latin typeface="+mn-lt"/>
                <a:ea typeface="+mn-ea"/>
                <a:cs typeface="+mn-cs"/>
              </a:rPr>
              <a:t> “Common Core State Standards for Mathematics”</a:t>
            </a:r>
            <a:br>
              <a:rPr kumimoji="0" lang="en-US" sz="2000" b="0" i="0" u="none" strike="noStrike" kern="1200" cap="none" spc="0" normalizeH="0" noProof="0" dirty="0" smtClean="0">
                <a:ln>
                  <a:noFill/>
                </a:ln>
                <a:solidFill>
                  <a:schemeClr val="tx1">
                    <a:tint val="75000"/>
                  </a:schemeClr>
                </a:solidFill>
                <a:effectLst/>
                <a:uLnTx/>
                <a:uFillTx/>
                <a:latin typeface="+mn-lt"/>
                <a:ea typeface="+mn-ea"/>
                <a:cs typeface="+mn-cs"/>
              </a:rPr>
            </a:br>
            <a:r>
              <a:rPr kumimoji="0" lang="en-US" sz="2000" b="0" i="0" u="none" strike="noStrike" kern="1200" cap="none" spc="0" normalizeH="0" noProof="0" dirty="0" smtClean="0">
                <a:ln>
                  <a:noFill/>
                </a:ln>
                <a:solidFill>
                  <a:schemeClr val="tx1">
                    <a:tint val="75000"/>
                  </a:schemeClr>
                </a:solidFill>
                <a:effectLst/>
                <a:uLnTx/>
                <a:uFillTx/>
                <a:latin typeface="+mn-lt"/>
                <a:ea typeface="+mn-ea"/>
                <a:cs typeface="+mn-cs"/>
              </a:rPr>
              <a:t>are available </a:t>
            </a:r>
            <a:r>
              <a:rPr lang="en-US" sz="2000" dirty="0" smtClean="0">
                <a:solidFill>
                  <a:schemeClr val="tx1">
                    <a:tint val="75000"/>
                  </a:schemeClr>
                </a:solidFill>
              </a:rPr>
              <a:t>for download at </a:t>
            </a:r>
            <a:r>
              <a:rPr lang="en-US" sz="2000" dirty="0" smtClean="0">
                <a:solidFill>
                  <a:schemeClr val="tx1">
                    <a:tint val="75000"/>
                  </a:schemeClr>
                </a:solidFill>
                <a:hlinkClick r:id="rId3"/>
              </a:rPr>
              <a:t>http://www.corestandards.org/assets/CCSSI_Math%20Standards.pdf</a:t>
            </a:r>
            <a:r>
              <a:rPr lang="en-US" sz="2000" dirty="0" smtClean="0">
                <a:solidFill>
                  <a:schemeClr val="tx1">
                    <a:tint val="75000"/>
                  </a:schemeClr>
                </a:solidFill>
              </a:rPr>
              <a:t>. </a:t>
            </a:r>
            <a:endParaRPr kumimoji="0" lang="en-US" sz="20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
        <p:nvSpPr>
          <p:cNvPr id="5" name="Text Placeholder 4"/>
          <p:cNvSpPr>
            <a:spLocks noGrp="1"/>
          </p:cNvSpPr>
          <p:nvPr>
            <p:ph type="body" idx="1"/>
          </p:nvPr>
        </p:nvSpPr>
        <p:spPr/>
        <p:txBody>
          <a:bodyPr/>
          <a:lstStyle/>
          <a:p>
            <a:endParaRPr lang="en-US"/>
          </a:p>
        </p:txBody>
      </p:sp>
    </p:spTree>
  </p:cSld>
  <p:clrMapOvr>
    <a:masterClrMapping/>
  </p:clrMapOvr>
  <p:transition advTm="12181"/>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Goals of the Mathematics Standards</a:t>
            </a:r>
            <a:endParaRPr lang="en-US" dirty="0"/>
          </a:p>
        </p:txBody>
      </p:sp>
      <p:sp>
        <p:nvSpPr>
          <p:cNvPr id="3" name="Text Placeholder 2"/>
          <p:cNvSpPr>
            <a:spLocks noGrp="1"/>
          </p:cNvSpPr>
          <p:nvPr>
            <p:ph sz="quarter" idx="1"/>
          </p:nvPr>
        </p:nvSpPr>
        <p:spPr/>
        <p:txBody>
          <a:bodyPr>
            <a:normAutofit/>
          </a:bodyPr>
          <a:lstStyle/>
          <a:p>
            <a:pPr marL="0" indent="0">
              <a:buNone/>
            </a:pPr>
            <a:r>
              <a:rPr lang="en-US" sz="2000" dirty="0" smtClean="0"/>
              <a:t>“These Standards define what students should understand and be able to do in their study of mathematics. … Mathematical understanding and procedural skill are equally important, and both are assessable using mathematical tasks of sufficient richness.”</a:t>
            </a:r>
          </a:p>
          <a:p>
            <a:pPr>
              <a:buNone/>
            </a:pPr>
            <a:r>
              <a:rPr lang="en-US" sz="2000" dirty="0" smtClean="0"/>
              <a:t>(Common Core State Standards Initiative, </a:t>
            </a:r>
            <a:r>
              <a:rPr lang="en-US" sz="2000" i="1" dirty="0" smtClean="0"/>
              <a:t>Mathematics, </a:t>
            </a:r>
            <a:r>
              <a:rPr lang="en-US" sz="2000" dirty="0" err="1" smtClean="0"/>
              <a:t>n.d</a:t>
            </a:r>
            <a:r>
              <a:rPr lang="en-US" sz="2000" dirty="0" smtClean="0"/>
              <a:t>.)</a:t>
            </a:r>
          </a:p>
        </p:txBody>
      </p:sp>
    </p:spTree>
  </p:cSld>
  <p:clrMapOvr>
    <a:masterClrMapping/>
  </p:clrMapOvr>
  <p:transition advTm="20511"/>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Mathematics Standards</a:t>
            </a:r>
            <a:endParaRPr lang="en-US" dirty="0"/>
          </a:p>
        </p:txBody>
      </p:sp>
      <p:sp>
        <p:nvSpPr>
          <p:cNvPr id="3" name="Content Placeholder 2"/>
          <p:cNvSpPr>
            <a:spLocks noGrp="1"/>
          </p:cNvSpPr>
          <p:nvPr>
            <p:ph sz="quarter" idx="1"/>
          </p:nvPr>
        </p:nvSpPr>
        <p:spPr/>
        <p:txBody>
          <a:bodyPr>
            <a:noAutofit/>
          </a:bodyPr>
          <a:lstStyle/>
          <a:p>
            <a:pPr lvl="0"/>
            <a:r>
              <a:rPr lang="en-US" sz="2000" dirty="0" smtClean="0"/>
              <a:t>“The K‐5 standards provide students with a </a:t>
            </a:r>
            <a:r>
              <a:rPr lang="en-US" sz="2000" i="1" dirty="0" smtClean="0"/>
              <a:t>solid foundation in whole numbers, addition, subtraction, multiplication, division, fractions and decimals.”</a:t>
            </a:r>
            <a:endParaRPr lang="en-US" sz="2000" dirty="0" smtClean="0"/>
          </a:p>
          <a:p>
            <a:pPr lvl="0"/>
            <a:r>
              <a:rPr lang="en-US" sz="2000" dirty="0" smtClean="0"/>
              <a:t>“In kindergarten, the standards…[focus] kindergarten work on the </a:t>
            </a:r>
            <a:r>
              <a:rPr lang="en-US" sz="2000" i="1" dirty="0" smtClean="0"/>
              <a:t>number core</a:t>
            </a:r>
            <a:r>
              <a:rPr lang="en-US" sz="2000" dirty="0" smtClean="0"/>
              <a:t>: learning how numbers correspond to quantities, and learning how to put numbers together and take them apart (the beginnings of addition and subtraction).”</a:t>
            </a:r>
          </a:p>
          <a:p>
            <a:pPr lvl="0"/>
            <a:r>
              <a:rPr lang="en-US" sz="2000" dirty="0" smtClean="0"/>
              <a:t>“The K‐5 standards build on the best state standards to provide detailed guidance to teachers on how to navigate their way through knotty topics.”</a:t>
            </a:r>
          </a:p>
          <a:p>
            <a:pPr lvl="0"/>
            <a:r>
              <a:rPr lang="en-US" sz="2000" dirty="0" smtClean="0"/>
              <a:t>“The standards stress not only procedural skill but also conceptual understanding, to make sure students are learning and absorbing the critical information they need to succeed at higher levels.”</a:t>
            </a:r>
          </a:p>
          <a:p>
            <a:pPr lvl="0"/>
            <a:r>
              <a:rPr lang="en-US" sz="2000" dirty="0" smtClean="0"/>
              <a:t>“Students who have completed 7th grade and mastered the content and skills through the 7th grade will be </a:t>
            </a:r>
            <a:r>
              <a:rPr lang="en-US" sz="2000" i="1" dirty="0" smtClean="0"/>
              <a:t>well‐ prepared for algebra </a:t>
            </a:r>
            <a:r>
              <a:rPr lang="en-US" sz="2000" dirty="0" smtClean="0"/>
              <a:t>in grade 8.”</a:t>
            </a:r>
          </a:p>
          <a:p>
            <a:pPr lvl="0">
              <a:buNone/>
            </a:pPr>
            <a:r>
              <a:rPr lang="en-US" sz="2000" dirty="0" smtClean="0"/>
              <a:t>(Common Core State Standards Initiative, </a:t>
            </a:r>
            <a:r>
              <a:rPr lang="en-US" sz="2000" i="1" dirty="0" smtClean="0"/>
              <a:t>Key Points in Mathematics, </a:t>
            </a:r>
            <a:r>
              <a:rPr lang="en-US" sz="2000" dirty="0" err="1" smtClean="0"/>
              <a:t>n.d</a:t>
            </a:r>
            <a:r>
              <a:rPr lang="en-US" sz="2000" dirty="0" smtClean="0"/>
              <a:t>.)</a:t>
            </a:r>
          </a:p>
        </p:txBody>
      </p:sp>
    </p:spTree>
    <p:custDataLst>
      <p:tags r:id="rId1"/>
    </p:custDataLst>
  </p:cSld>
  <p:clrMapOvr>
    <a:masterClrMapping/>
  </p:clrMapOvr>
  <p:transition advTm="5969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Points of the Mathematics Standards</a:t>
            </a:r>
            <a:endParaRPr lang="en-US" dirty="0"/>
          </a:p>
        </p:txBody>
      </p:sp>
      <p:sp>
        <p:nvSpPr>
          <p:cNvPr id="3" name="Content Placeholder 2"/>
          <p:cNvSpPr>
            <a:spLocks noGrp="1"/>
          </p:cNvSpPr>
          <p:nvPr>
            <p:ph sz="quarter" idx="1"/>
          </p:nvPr>
        </p:nvSpPr>
        <p:spPr/>
        <p:txBody>
          <a:bodyPr>
            <a:normAutofit/>
          </a:bodyPr>
          <a:lstStyle/>
          <a:p>
            <a:pPr lvl="0"/>
            <a:r>
              <a:rPr lang="en-US" sz="2000" dirty="0" smtClean="0"/>
              <a:t>“The middle school standards are robust and provide a coherent and rich </a:t>
            </a:r>
            <a:r>
              <a:rPr lang="en-US" sz="2000" i="1" dirty="0" smtClean="0"/>
              <a:t>preparation for high school mathematics.</a:t>
            </a:r>
            <a:r>
              <a:rPr lang="en-US" sz="2000" dirty="0" smtClean="0"/>
              <a:t>”</a:t>
            </a:r>
          </a:p>
          <a:p>
            <a:pPr lvl="0"/>
            <a:r>
              <a:rPr lang="en-US" sz="2000" dirty="0" smtClean="0"/>
              <a:t>“The high school standards call on students to </a:t>
            </a:r>
            <a:r>
              <a:rPr lang="en-US" sz="2000" i="1" dirty="0" smtClean="0"/>
              <a:t>practice applying mathematical ways of thinking to real world issues and challenges; </a:t>
            </a:r>
            <a:r>
              <a:rPr lang="en-US" sz="2000" dirty="0" smtClean="0"/>
              <a:t>they prepare students to think and reason mathematically.”</a:t>
            </a:r>
          </a:p>
          <a:p>
            <a:pPr lvl="0"/>
            <a:r>
              <a:rPr lang="en-US" sz="2000" dirty="0" smtClean="0"/>
              <a:t>“The high school standards set a </a:t>
            </a:r>
            <a:r>
              <a:rPr lang="en-US" sz="2000" i="1" dirty="0" smtClean="0"/>
              <a:t>rigorous definition of college and career readiness</a:t>
            </a:r>
            <a:r>
              <a:rPr lang="en-US" sz="2000" dirty="0" smtClean="0"/>
              <a:t>, by helping students develop a depth of understanding and ability to apply mathematics to novel situations, as college students and employees regularly do.”</a:t>
            </a:r>
          </a:p>
          <a:p>
            <a:pPr lvl="0"/>
            <a:r>
              <a:rPr lang="en-US" sz="2000" dirty="0" smtClean="0"/>
              <a:t>“The high school standards </a:t>
            </a:r>
            <a:r>
              <a:rPr lang="en-US" sz="2000" i="1" dirty="0" smtClean="0"/>
              <a:t>emphasize mathematical modeling</a:t>
            </a:r>
            <a:r>
              <a:rPr lang="en-US" sz="2000" dirty="0" smtClean="0"/>
              <a:t>, the use of mathematics and statistics to analyze empirical situations, understand them better, and improve decisions.”</a:t>
            </a:r>
          </a:p>
          <a:p>
            <a:pPr lvl="0">
              <a:buNone/>
            </a:pPr>
            <a:r>
              <a:rPr lang="en-US" sz="2000" dirty="0" smtClean="0"/>
              <a:t>(Common Core State Standards Initiative, </a:t>
            </a:r>
            <a:r>
              <a:rPr lang="en-US" sz="2000" i="1" dirty="0" smtClean="0"/>
              <a:t>Key Points in Mathematics, </a:t>
            </a:r>
            <a:r>
              <a:rPr lang="en-US" sz="2000" dirty="0" err="1" smtClean="0"/>
              <a:t>n.d</a:t>
            </a:r>
            <a:r>
              <a:rPr lang="en-US" sz="2000" dirty="0" smtClean="0"/>
              <a:t>.)</a:t>
            </a:r>
          </a:p>
        </p:txBody>
      </p:sp>
    </p:spTree>
    <p:custDataLst>
      <p:tags r:id="rId1"/>
    </p:custDataLst>
  </p:cSld>
  <p:clrMapOvr>
    <a:masterClrMapping/>
  </p:clrMapOvr>
  <p:transition advTm="441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Evaluating the Standards</a:t>
            </a:r>
            <a:endParaRPr lang="en-US" dirty="0"/>
          </a:p>
        </p:txBody>
      </p:sp>
      <p:sp>
        <p:nvSpPr>
          <p:cNvPr id="3" name="Text Placeholder 2"/>
          <p:cNvSpPr>
            <a:spLocks noGrp="1"/>
          </p:cNvSpPr>
          <p:nvPr>
            <p:ph type="body" idx="1"/>
          </p:nvPr>
        </p:nvSpPr>
        <p:spPr>
          <a:xfrm>
            <a:off x="722313" y="2547938"/>
            <a:ext cx="7772400" cy="2176462"/>
          </a:xfrm>
        </p:spPr>
        <p:txBody>
          <a:bodyPr>
            <a:noAutofit/>
          </a:bodyPr>
          <a:lstStyle/>
          <a:p>
            <a:r>
              <a:rPr lang="en-US" sz="2000" dirty="0" smtClean="0"/>
              <a:t>“Chester E. Finn Jr., the founder of the Thomas B. Fordham Institute in Washington, argues in a new blog post that the common core is so far-reaching that, if implemented properly and fully, it will ‘change everything’ in American education. He details 20 aspects of our schooling system, from preschool to college, and textbooks to teacher training, that must undergo a significant evolution if they are to faithfully reflect the standards' vision of a good education” (</a:t>
            </a:r>
            <a:r>
              <a:rPr lang="en-US" sz="2000" dirty="0" err="1" smtClean="0"/>
              <a:t>Gewertz</a:t>
            </a:r>
            <a:r>
              <a:rPr lang="en-US" sz="2000" dirty="0" smtClean="0"/>
              <a:t>, 2012, p. 9).</a:t>
            </a:r>
            <a:endParaRPr lang="en-US" sz="2000" dirty="0"/>
          </a:p>
        </p:txBody>
      </p:sp>
    </p:spTree>
    <p:custDataLst>
      <p:tags r:id="rId1"/>
    </p:custDataLst>
  </p:cSld>
  <p:clrMapOvr>
    <a:masterClrMapping/>
  </p:clrMapOvr>
  <p:transition advTm="6974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Background and Overview of the Common Core State Standards (CCSS)</a:t>
            </a:r>
            <a:endParaRPr lang="en-US" dirty="0"/>
          </a:p>
        </p:txBody>
      </p:sp>
      <p:sp>
        <p:nvSpPr>
          <p:cNvPr id="4" name="Text Placeholder 3"/>
          <p:cNvSpPr>
            <a:spLocks noGrp="1"/>
          </p:cNvSpPr>
          <p:nvPr>
            <p:ph type="body" idx="1"/>
          </p:nvPr>
        </p:nvSpPr>
        <p:spPr/>
        <p:txBody>
          <a:bodyPr/>
          <a:lstStyle/>
          <a:p>
            <a:endParaRPr lang="en-US"/>
          </a:p>
        </p:txBody>
      </p:sp>
    </p:spTree>
  </p:cSld>
  <p:clrMapOvr>
    <a:masterClrMapping/>
  </p:clrMapOvr>
  <p:transition advTm="6197"/>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Positive Elements and Strengths</a:t>
            </a:r>
            <a:endParaRPr lang="en-US" sz="3600" dirty="0"/>
          </a:p>
        </p:txBody>
      </p:sp>
      <p:sp>
        <p:nvSpPr>
          <p:cNvPr id="3" name="Content Placeholder 2"/>
          <p:cNvSpPr>
            <a:spLocks noGrp="1"/>
          </p:cNvSpPr>
          <p:nvPr>
            <p:ph sz="quarter" idx="1"/>
          </p:nvPr>
        </p:nvSpPr>
        <p:spPr/>
        <p:txBody>
          <a:bodyPr>
            <a:normAutofit/>
          </a:bodyPr>
          <a:lstStyle/>
          <a:p>
            <a:pPr marL="0" indent="0">
              <a:buNone/>
            </a:pPr>
            <a:r>
              <a:rPr lang="en-US" sz="2400" b="1" dirty="0" smtClean="0"/>
              <a:t>The mathematics standards place significant emphasis on conceptual understanding of mathematical activities, while also calling for proficiency in mathematics practice.</a:t>
            </a:r>
          </a:p>
          <a:p>
            <a:pPr marL="336550" indent="3175">
              <a:buNone/>
            </a:pPr>
            <a:r>
              <a:rPr lang="en-US" sz="2000" dirty="0" smtClean="0"/>
              <a:t>“For over a decade, research studies of mathematics education in high-performing countries have pointed to the conclusion that the mathematics curriculum in the United States must become substantially more focused and coherent in order to improve mathematics achievement in this country” (Common Core State Standards Initiative, </a:t>
            </a:r>
            <a:r>
              <a:rPr lang="en-US" sz="2000" i="1" dirty="0" smtClean="0"/>
              <a:t>Mathematics, </a:t>
            </a:r>
            <a:r>
              <a:rPr lang="en-US" sz="2000" dirty="0" err="1" smtClean="0"/>
              <a:t>n.d</a:t>
            </a:r>
            <a:r>
              <a:rPr lang="en-US" sz="2000" dirty="0" smtClean="0"/>
              <a:t>.)</a:t>
            </a:r>
          </a:p>
        </p:txBody>
      </p:sp>
      <p:sp>
        <p:nvSpPr>
          <p:cNvPr id="4" name="Text Placeholder 2"/>
          <p:cNvSpPr txBox="1">
            <a:spLocks/>
          </p:cNvSpPr>
          <p:nvPr/>
        </p:nvSpPr>
        <p:spPr>
          <a:xfrm>
            <a:off x="1600200" y="5029200"/>
            <a:ext cx="7772400" cy="2328862"/>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spTree>
    <p:custDataLst>
      <p:tags r:id="rId1"/>
    </p:custDataLst>
  </p:cSld>
  <p:clrMapOvr>
    <a:masterClrMapping/>
  </p:clrMapOvr>
  <p:transition advTm="11331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Positive Elements and Strengths</a:t>
            </a:r>
            <a:endParaRPr lang="en-US" sz="3600" dirty="0"/>
          </a:p>
        </p:txBody>
      </p:sp>
      <p:sp>
        <p:nvSpPr>
          <p:cNvPr id="3" name="Content Placeholder 2"/>
          <p:cNvSpPr>
            <a:spLocks noGrp="1"/>
          </p:cNvSpPr>
          <p:nvPr>
            <p:ph sz="quarter" idx="1"/>
          </p:nvPr>
        </p:nvSpPr>
        <p:spPr/>
        <p:txBody>
          <a:bodyPr>
            <a:normAutofit/>
          </a:bodyPr>
          <a:lstStyle/>
          <a:p>
            <a:pPr marL="0" indent="0">
              <a:buNone/>
            </a:pPr>
            <a:r>
              <a:rPr lang="en-US" sz="2400" b="1" dirty="0" smtClean="0"/>
              <a:t>The Common Core State Standards seem to require a higher-level of thinking than most previous standards.</a:t>
            </a:r>
          </a:p>
          <a:p>
            <a:pPr marL="339725" indent="0">
              <a:buNone/>
            </a:pPr>
            <a:r>
              <a:rPr lang="en-US" sz="2000" dirty="0" smtClean="0"/>
              <a:t>“In interviews with a range of teachers in New York City, most said their students were doing higher-quality work than they had ever seen, and were talking aloud more often” (Baker, 2014).</a:t>
            </a:r>
          </a:p>
          <a:p>
            <a:endParaRPr lang="en-US" dirty="0"/>
          </a:p>
        </p:txBody>
      </p:sp>
    </p:spTree>
    <p:custDataLst>
      <p:tags r:id="rId1"/>
    </p:custDataLst>
  </p:cSld>
  <p:clrMapOvr>
    <a:masterClrMapping/>
  </p:clrMapOvr>
  <p:transition advTm="2290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Positive Elements and Strengths</a:t>
            </a:r>
            <a:endParaRPr lang="en-US" sz="3600" dirty="0"/>
          </a:p>
        </p:txBody>
      </p:sp>
      <p:sp>
        <p:nvSpPr>
          <p:cNvPr id="3" name="Content Placeholder 2"/>
          <p:cNvSpPr>
            <a:spLocks noGrp="1"/>
          </p:cNvSpPr>
          <p:nvPr>
            <p:ph sz="quarter" idx="1"/>
          </p:nvPr>
        </p:nvSpPr>
        <p:spPr/>
        <p:txBody>
          <a:bodyPr>
            <a:normAutofit/>
          </a:bodyPr>
          <a:lstStyle/>
          <a:p>
            <a:pPr marL="0" indent="0">
              <a:buNone/>
            </a:pPr>
            <a:r>
              <a:rPr lang="en-US" sz="2400" b="1" dirty="0" smtClean="0"/>
              <a:t>Nationwide standards make sense in a global economy.</a:t>
            </a:r>
          </a:p>
          <a:p>
            <a:pPr marL="339725" indent="0">
              <a:buNone/>
            </a:pPr>
            <a:r>
              <a:rPr lang="en-US" sz="2000" dirty="0" smtClean="0"/>
              <a:t>“There is little question in my mind that national standards will be a blessing. The crazy quilt of district and state standards will become more rational, student mobility will stop causing needless learning hardships, and the full talents of a nation of innovators will be released to develop a vast array of products and services at a scale that permits even small vendors to compete to widen the field to all educators' benefit” (Wiggins, 2011).</a:t>
            </a:r>
          </a:p>
          <a:p>
            <a:endParaRPr lang="en-US" dirty="0" smtClean="0"/>
          </a:p>
          <a:p>
            <a:endParaRPr lang="en-US" dirty="0"/>
          </a:p>
        </p:txBody>
      </p:sp>
    </p:spTree>
    <p:custDataLst>
      <p:tags r:id="rId1"/>
    </p:custDataLst>
  </p:cSld>
  <p:clrMapOvr>
    <a:masterClrMapping/>
  </p:clrMapOvr>
  <p:transition advTm="5580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Positive Elements and Strengths</a:t>
            </a:r>
            <a:endParaRPr lang="en-US" sz="3600" dirty="0"/>
          </a:p>
        </p:txBody>
      </p:sp>
      <p:sp>
        <p:nvSpPr>
          <p:cNvPr id="3" name="Content Placeholder 2"/>
          <p:cNvSpPr>
            <a:spLocks noGrp="1"/>
          </p:cNvSpPr>
          <p:nvPr>
            <p:ph sz="quarter" idx="1"/>
          </p:nvPr>
        </p:nvSpPr>
        <p:spPr/>
        <p:txBody>
          <a:bodyPr>
            <a:normAutofit/>
          </a:bodyPr>
          <a:lstStyle/>
          <a:p>
            <a:pPr>
              <a:buNone/>
            </a:pPr>
            <a:r>
              <a:rPr lang="en-US" sz="2400" b="1" dirty="0" smtClean="0"/>
              <a:t>The Common Core State Standards seem to reflect 21</a:t>
            </a:r>
            <a:r>
              <a:rPr lang="en-US" sz="2400" b="1" baseline="30000" dirty="0" smtClean="0"/>
              <a:t>st</a:t>
            </a:r>
            <a:r>
              <a:rPr lang="en-US" sz="2400" b="1" dirty="0" smtClean="0"/>
              <a:t> century demands and realities.</a:t>
            </a:r>
          </a:p>
          <a:p>
            <a:pPr marL="339725" indent="0">
              <a:buNone/>
            </a:pPr>
            <a:r>
              <a:rPr lang="en-US" sz="2000" dirty="0" smtClean="0"/>
              <a:t>“They [the CCSS] are ingredients for curriculum—better ingredients than many we’ve had in the past. But they are not dinner. They are contemporary building codes—better suited to the 21st century than many previous sets of building codes. But they’re not the buildings” (Tomlinson, 2012, p. 91)</a:t>
            </a:r>
          </a:p>
          <a:p>
            <a:endParaRPr lang="en-US" dirty="0"/>
          </a:p>
        </p:txBody>
      </p:sp>
    </p:spTree>
    <p:custDataLst>
      <p:tags r:id="rId1"/>
    </p:custDataLst>
  </p:cSld>
  <p:clrMapOvr>
    <a:masterClrMapping/>
  </p:clrMapOvr>
  <p:transition advTm="9525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Curriculum publishers and school districts are tempted to build curriculum around the standards.</a:t>
            </a:r>
          </a:p>
          <a:p>
            <a:pPr marL="341313" indent="0">
              <a:buNone/>
            </a:pPr>
            <a:r>
              <a:rPr lang="en-US" sz="2000" dirty="0" smtClean="0"/>
              <a:t>“The grade-by-grade </a:t>
            </a:r>
            <a:r>
              <a:rPr lang="en-US" sz="2000" dirty="0" err="1" smtClean="0"/>
              <a:t>backmapping</a:t>
            </a:r>
            <a:r>
              <a:rPr lang="en-US" sz="2000" dirty="0" smtClean="0"/>
              <a:t> of graduation standards is too often turning into a grade-by-grade literacy curriculum replacing the rich discipline-based explorations of language and literature that have characterized ELA instruction. As new tests are developed to ‘align’ with CCSS, this problem is exacerbated by the pressure to teach to the test.”</a:t>
            </a:r>
          </a:p>
          <a:p>
            <a:pPr marL="341313" indent="0">
              <a:buNone/>
            </a:pPr>
            <a:r>
              <a:rPr lang="en-US" sz="2000" dirty="0" smtClean="0"/>
              <a:t>“Rather than encouraging knowledge-building, most implementations of the CCSS have focused on limited test-taking skills and formulaic approaches to timed tasks” (Applebee, 2013b, p. 30).</a:t>
            </a:r>
          </a:p>
          <a:p>
            <a:pPr marL="341313" indent="0">
              <a:buNone/>
            </a:pPr>
            <a:r>
              <a:rPr lang="en-US" sz="2000" dirty="0" smtClean="0"/>
              <a:t>“My greatest concern is in the evolution of the assessments that are being developed to accompany the standards” (Applebee, 2013a, p. 30).</a:t>
            </a:r>
          </a:p>
          <a:p>
            <a:endParaRPr lang="en-US" dirty="0"/>
          </a:p>
        </p:txBody>
      </p:sp>
    </p:spTree>
    <p:custDataLst>
      <p:tags r:id="rId1"/>
    </p:custDataLst>
  </p:cSld>
  <p:clrMapOvr>
    <a:masterClrMapping/>
  </p:clrMapOvr>
  <p:transition advTm="11815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The mathematics standards are not rooted in real-world problems</a:t>
            </a:r>
          </a:p>
          <a:p>
            <a:pPr marL="341313" indent="0">
              <a:buNone/>
            </a:pPr>
            <a:r>
              <a:rPr lang="en-US" sz="2000" dirty="0" smtClean="0"/>
              <a:t>“There is not one word in the standards document about building curricula backward from rich, </a:t>
            </a:r>
            <a:r>
              <a:rPr lang="en-US" sz="2000" dirty="0" err="1" smtClean="0"/>
              <a:t>nonroutine</a:t>
            </a:r>
            <a:r>
              <a:rPr lang="en-US" sz="2000" dirty="0" smtClean="0"/>
              <a:t>, interesting, and authentic problems. … I am astonished that there is not one mention in the document of the difference between real and pseudo-problems. … How will students learn to model with mathematics if they aren't provided with ambiguous and confusing situations that demand models and in which different models have pros and cons” (Wiggins, 2013, pp. 22-23)?</a:t>
            </a:r>
            <a:endParaRPr lang="en-US" sz="2000" dirty="0"/>
          </a:p>
        </p:txBody>
      </p:sp>
    </p:spTree>
    <p:custDataLst>
      <p:tags r:id="rId1"/>
    </p:custDataLst>
  </p:cSld>
  <p:clrMapOvr>
    <a:masterClrMapping/>
  </p:clrMapOvr>
  <p:transition advTm="6617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The mathematics standards lack connection between practice and content</a:t>
            </a:r>
          </a:p>
          <a:p>
            <a:pPr marL="341313" indent="0">
              <a:buNone/>
            </a:pPr>
            <a:r>
              <a:rPr lang="en-US" sz="2000" dirty="0" smtClean="0"/>
              <a:t>“[The practice standards] are a start, but they are set apart from dozens of pages of content standards, and none of the assessment or instructional examples in the content standards show you how to combine practice and content” (Wiggins, 2013, pp. 22).</a:t>
            </a:r>
            <a:endParaRPr lang="en-US" sz="2000" dirty="0"/>
          </a:p>
        </p:txBody>
      </p:sp>
    </p:spTree>
    <p:custDataLst>
      <p:tags r:id="rId1"/>
    </p:custDataLst>
  </p:cSld>
  <p:clrMapOvr>
    <a:masterClrMapping/>
  </p:clrMapOvr>
  <p:transition advTm="2726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fontScale="85000" lnSpcReduction="10000"/>
          </a:bodyPr>
          <a:lstStyle/>
          <a:p>
            <a:pPr marL="0" indent="0">
              <a:buNone/>
            </a:pPr>
            <a:r>
              <a:rPr lang="en-US" sz="2800" b="1" dirty="0" smtClean="0"/>
              <a:t>Targets for conceptual understanding are unrealistic</a:t>
            </a:r>
          </a:p>
          <a:p>
            <a:pPr marL="344488" lvl="1" indent="0">
              <a:spcAft>
                <a:spcPts val="1000"/>
              </a:spcAft>
              <a:buNone/>
            </a:pPr>
            <a:r>
              <a:rPr lang="en-US" dirty="0" smtClean="0"/>
              <a:t>“When I first read the Common Core English/language arts standards for grades K-5, my visceral reaction was that they represented an unrealistic view of what young children should know and be able to do” (</a:t>
            </a:r>
            <a:r>
              <a:rPr lang="en-US" dirty="0" err="1" smtClean="0"/>
              <a:t>Yatvin</a:t>
            </a:r>
            <a:r>
              <a:rPr lang="en-US" dirty="0" smtClean="0"/>
              <a:t>, 2013, p. 42).</a:t>
            </a:r>
          </a:p>
          <a:p>
            <a:pPr marL="344488" lvl="1" indent="0">
              <a:buNone/>
            </a:pPr>
            <a:r>
              <a:rPr lang="en-US" dirty="0" smtClean="0"/>
              <a:t>“Some standards call on young children to behave like high school seniors, making fine distinctions between words or literary devices, carrying on multiple processes simultaneously, and expressing their understandings in precise academic language. Others expect them to have a strong literary background after only two or three years of schooling. Some standards are so blind to the diversity in American classrooms that they require children of different abilities, backgrounds, and native languages to manipulate linguistic forms and concepts before they have full control of their own home language. And, sadly, a few standards serve only to massage the egos of education elitists, but are of no use in college courses, careers, or everyday life” (</a:t>
            </a:r>
            <a:r>
              <a:rPr lang="en-US" dirty="0" err="1" smtClean="0"/>
              <a:t>Yatvin</a:t>
            </a:r>
            <a:r>
              <a:rPr lang="en-US" dirty="0" smtClean="0"/>
              <a:t>, 2013, pp. 42-43).</a:t>
            </a:r>
            <a:endParaRPr lang="en-US" dirty="0"/>
          </a:p>
        </p:txBody>
      </p:sp>
    </p:spTree>
    <p:custDataLst>
      <p:tags r:id="rId1"/>
    </p:custDataLst>
  </p:cSld>
  <p:clrMapOvr>
    <a:masterClrMapping/>
  </p:clrMapOvr>
  <p:transition advTm="9356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Accelerated reading targets in the primary grades are unrealistic</a:t>
            </a:r>
          </a:p>
          <a:p>
            <a:pPr marL="344488" indent="0">
              <a:buNone/>
            </a:pPr>
            <a:r>
              <a:rPr lang="en-US" sz="2000" dirty="0" smtClean="0"/>
              <a:t>Researchers </a:t>
            </a:r>
            <a:r>
              <a:rPr lang="en-US" sz="2000" dirty="0" err="1" smtClean="0"/>
              <a:t>Elfrieda</a:t>
            </a:r>
            <a:r>
              <a:rPr lang="en-US" sz="2000" dirty="0" smtClean="0"/>
              <a:t> H. </a:t>
            </a:r>
            <a:r>
              <a:rPr lang="en-US" sz="2000" dirty="0" err="1" smtClean="0"/>
              <a:t>Hiebert</a:t>
            </a:r>
            <a:r>
              <a:rPr lang="en-US" sz="2000" dirty="0" smtClean="0"/>
              <a:t> and Heidi Anne E. Mesmer (2013) say, “The end of Grade 3 may represent less than a third of students’ school careers but the 790L target for the end of third grade represents 58% of their reading competency. … No longitudinal evidence is available to show that reading at the 790L level at third grade is a prerequisite for reading complex texts at high school level. … Neither is there evidence that the accelerated targets in the primary grades are necessary for high school graduates to read the texts of college and careers” (p. 47). </a:t>
            </a:r>
            <a:endParaRPr lang="en-US" sz="2000" dirty="0"/>
          </a:p>
        </p:txBody>
      </p:sp>
    </p:spTree>
    <p:custDataLst>
      <p:tags r:id="rId1"/>
    </p:custDataLst>
  </p:cSld>
  <p:clrMapOvr>
    <a:masterClrMapping/>
  </p:clrMapOvr>
  <p:transition advTm="12307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Emphasis on “informational texts” will reduce students’ exposure to fiction</a:t>
            </a:r>
          </a:p>
          <a:p>
            <a:pPr marL="344488" lvl="1" indent="0">
              <a:buNone/>
            </a:pPr>
            <a:r>
              <a:rPr lang="en-US" sz="2000" dirty="0" smtClean="0"/>
              <a:t>“‘The teaching of information does not automatically lead to learning.’ What is required instead is a ‘constructive, effortful process where the learner actively reorganizes perceptions and makes inferences.... These inferences lead to an understanding that may be all the deeper because the children had to strive to infer meaning. Ironically, the more direct, explicit condition may have produced less conceptual development precisely because it was explicit’” (</a:t>
            </a:r>
            <a:r>
              <a:rPr lang="en-US" sz="2000" dirty="0" err="1" smtClean="0"/>
              <a:t>Zunshine</a:t>
            </a:r>
            <a:r>
              <a:rPr lang="en-US" sz="2000" dirty="0" smtClean="0"/>
              <a:t>, 2013, p. B4).</a:t>
            </a:r>
          </a:p>
          <a:p>
            <a:endParaRPr lang="en-US" b="1" dirty="0" smtClean="0"/>
          </a:p>
          <a:p>
            <a:endParaRPr lang="en-US" dirty="0"/>
          </a:p>
        </p:txBody>
      </p:sp>
    </p:spTree>
    <p:custDataLst>
      <p:tags r:id="rId1"/>
    </p:custDataLst>
  </p:cSld>
  <p:clrMapOvr>
    <a:masterClrMapping/>
  </p:clrMapOvr>
  <p:transition advTm="12916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are the Common Core State Standards?</a:t>
            </a:r>
          </a:p>
        </p:txBody>
      </p:sp>
      <p:sp>
        <p:nvSpPr>
          <p:cNvPr id="3" name="Text Placeholder 2"/>
          <p:cNvSpPr>
            <a:spLocks noGrp="1"/>
          </p:cNvSpPr>
          <p:nvPr>
            <p:ph sz="quarter" idx="1"/>
          </p:nvPr>
        </p:nvSpPr>
        <p:spPr/>
        <p:txBody>
          <a:bodyPr>
            <a:noAutofit/>
          </a:bodyPr>
          <a:lstStyle/>
          <a:p>
            <a:pPr marL="0" indent="0">
              <a:buNone/>
            </a:pPr>
            <a:r>
              <a:rPr lang="en-US" sz="2000" dirty="0" smtClean="0"/>
              <a:t>“The Common Core State Standards Initiative is a state-led effort that established a single set of clear educational standards for kindergarten through 12th grade in English language arts and mathematics that states voluntarily adopt. The standards are designed to ensure that students graduating from high school are prepared to enter credit bearing entry courses in two or four year college programs or enter the workforce” (Common Core State Standards Initiative, </a:t>
            </a:r>
            <a:r>
              <a:rPr lang="en-US" sz="2000" dirty="0" err="1" smtClean="0"/>
              <a:t>n.d</a:t>
            </a:r>
            <a:r>
              <a:rPr lang="en-US" sz="2000" dirty="0" smtClean="0"/>
              <a:t>.).</a:t>
            </a:r>
          </a:p>
        </p:txBody>
      </p:sp>
    </p:spTree>
  </p:cSld>
  <p:clrMapOvr>
    <a:masterClrMapping/>
  </p:clrMapOvr>
  <p:transition advTm="8301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Emphasis on “informational texts” will reduce students’ exposure to fiction</a:t>
            </a:r>
          </a:p>
          <a:p>
            <a:pPr marL="344488" lvl="1" indent="0">
              <a:buNone/>
            </a:pPr>
            <a:r>
              <a:rPr lang="en-US" sz="2000" dirty="0" smtClean="0"/>
              <a:t>“If we define complexity in terms of </a:t>
            </a:r>
            <a:r>
              <a:rPr lang="en-US" sz="2000" dirty="0" err="1" smtClean="0"/>
              <a:t>metacognitive</a:t>
            </a:r>
            <a:r>
              <a:rPr lang="en-US" sz="2000" dirty="0" smtClean="0"/>
              <a:t> thinking, then reading less fiction on the grade- and high-school levels will decrease students' capacity for complex thinking in all academic disciplines.”</a:t>
            </a:r>
          </a:p>
          <a:p>
            <a:pPr marL="344488" lvl="1" indent="0">
              <a:buNone/>
            </a:pPr>
            <a:r>
              <a:rPr lang="en-US" sz="2000" dirty="0" smtClean="0"/>
              <a:t>“If you want nonstop high-level </a:t>
            </a:r>
            <a:r>
              <a:rPr lang="en-US" sz="2000" dirty="0" err="1" smtClean="0"/>
              <a:t>sociocognitive</a:t>
            </a:r>
            <a:r>
              <a:rPr lang="en-US" sz="2000" dirty="0" smtClean="0"/>
              <a:t> complexity, simultaneous with nonstop active reorganization of perceptions and inferences, only fiction delivers” (</a:t>
            </a:r>
            <a:r>
              <a:rPr lang="en-US" sz="2000" dirty="0" err="1" smtClean="0"/>
              <a:t>Zunshine</a:t>
            </a:r>
            <a:r>
              <a:rPr lang="en-US" sz="2000" dirty="0" smtClean="0"/>
              <a:t>, 2013, p. B5).</a:t>
            </a:r>
          </a:p>
          <a:p>
            <a:endParaRPr lang="en-US" b="1" dirty="0" smtClean="0"/>
          </a:p>
          <a:p>
            <a:endParaRPr lang="en-US" dirty="0"/>
          </a:p>
        </p:txBody>
      </p:sp>
    </p:spTree>
    <p:custDataLst>
      <p:tags r:id="rId1"/>
    </p:custDataLst>
  </p:cSld>
  <p:clrMapOvr>
    <a:masterClrMapping/>
  </p:clrMapOvr>
  <p:transition advTm="10916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Negative Elements and Weaknesses </a:t>
            </a:r>
            <a:endParaRPr lang="en-US" dirty="0"/>
          </a:p>
        </p:txBody>
      </p:sp>
      <p:sp>
        <p:nvSpPr>
          <p:cNvPr id="3" name="Content Placeholder 2"/>
          <p:cNvSpPr>
            <a:spLocks noGrp="1"/>
          </p:cNvSpPr>
          <p:nvPr>
            <p:ph sz="quarter" idx="1"/>
          </p:nvPr>
        </p:nvSpPr>
        <p:spPr/>
        <p:txBody>
          <a:bodyPr>
            <a:normAutofit/>
          </a:bodyPr>
          <a:lstStyle/>
          <a:p>
            <a:pPr marL="0" indent="0">
              <a:buNone/>
            </a:pPr>
            <a:r>
              <a:rPr lang="en-US" sz="2400" b="1" dirty="0" smtClean="0"/>
              <a:t>The standards wish for creativity but don’t include any way to develop it</a:t>
            </a:r>
          </a:p>
          <a:p>
            <a:pPr marL="344488" indent="0">
              <a:buNone/>
            </a:pPr>
            <a:r>
              <a:rPr lang="en-US" sz="2000" dirty="0" smtClean="0"/>
              <a:t>“Producing something innovative is as real an exercise as producing many of the traditional literacy artifacts cited in the standards.”</a:t>
            </a:r>
          </a:p>
          <a:p>
            <a:pPr marL="344488" indent="0">
              <a:buNone/>
            </a:pPr>
            <a:r>
              <a:rPr lang="en-US" sz="2000" dirty="0" smtClean="0"/>
              <a:t>“Certain competencies and understandings should be outlined in our basic literacy standards.”</a:t>
            </a:r>
          </a:p>
          <a:p>
            <a:pPr marL="344488" indent="0">
              <a:buNone/>
            </a:pPr>
            <a:r>
              <a:rPr lang="en-US" sz="2000" dirty="0" smtClean="0"/>
              <a:t>“Schools should embrace and teach the grammar of new media as clearly as the new standards embrace grammar related to words.”</a:t>
            </a:r>
          </a:p>
          <a:p>
            <a:pPr marL="344488" indent="0">
              <a:buNone/>
            </a:pPr>
            <a:r>
              <a:rPr lang="en-US" sz="2000" dirty="0" smtClean="0"/>
              <a:t>“Teachers must explicitly teach students how to innovate and must provide opportunities for them to innovate, particularly in relation to technology and living a digital lifestyle” (</a:t>
            </a:r>
            <a:r>
              <a:rPr lang="en-US" sz="2000" dirty="0" err="1" smtClean="0"/>
              <a:t>Ohler</a:t>
            </a:r>
            <a:r>
              <a:rPr lang="en-US" sz="2000" dirty="0" smtClean="0"/>
              <a:t>, 2013, pp. 42-43).</a:t>
            </a:r>
            <a:endParaRPr lang="en-US" sz="2000" b="1" dirty="0" smtClean="0"/>
          </a:p>
        </p:txBody>
      </p:sp>
    </p:spTree>
    <p:custDataLst>
      <p:tags r:id="rId1"/>
    </p:custDataLst>
  </p:cSld>
  <p:clrMapOvr>
    <a:masterClrMapping/>
  </p:clrMapOvr>
  <p:transition advTm="12167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Should Christian Schools Adopt the Common Core State Standards?</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transition advTm="3198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Private Schools Adopt the Common Core State Standards?</a:t>
            </a:r>
            <a:endParaRPr lang="en-US" dirty="0"/>
          </a:p>
        </p:txBody>
      </p:sp>
      <p:sp>
        <p:nvSpPr>
          <p:cNvPr id="3" name="Content Placeholder 2"/>
          <p:cNvSpPr>
            <a:spLocks noGrp="1"/>
          </p:cNvSpPr>
          <p:nvPr>
            <p:ph sz="quarter" idx="1"/>
          </p:nvPr>
        </p:nvSpPr>
        <p:spPr/>
        <p:txBody>
          <a:bodyPr>
            <a:normAutofit/>
          </a:bodyPr>
          <a:lstStyle/>
          <a:p>
            <a:r>
              <a:rPr lang="en-US" sz="2400" b="1" dirty="0" smtClean="0"/>
              <a:t>For Practical Considerations (</a:t>
            </a:r>
            <a:r>
              <a:rPr lang="en-US" sz="2400" b="1" dirty="0" err="1" smtClean="0"/>
              <a:t>Robelen</a:t>
            </a:r>
            <a:r>
              <a:rPr lang="en-US" sz="2400" b="1" dirty="0" smtClean="0"/>
              <a:t>, 2012)</a:t>
            </a:r>
          </a:p>
          <a:p>
            <a:pPr lvl="1"/>
            <a:r>
              <a:rPr lang="en-US" sz="2000" dirty="0" smtClean="0"/>
              <a:t>Textbooks are changing to reflect the CCSS.</a:t>
            </a:r>
          </a:p>
          <a:p>
            <a:pPr lvl="1"/>
            <a:r>
              <a:rPr lang="en-US" sz="2000" dirty="0" smtClean="0"/>
              <a:t>Teacher-training programs are changing to reflect the CCSS.</a:t>
            </a:r>
          </a:p>
          <a:p>
            <a:pPr lvl="1"/>
            <a:r>
              <a:rPr lang="en-US" sz="2000" dirty="0" smtClean="0"/>
              <a:t>Schools feel a need to stay competitive with public schools.</a:t>
            </a:r>
          </a:p>
          <a:p>
            <a:pPr lvl="1"/>
            <a:r>
              <a:rPr lang="en-US" sz="2000" dirty="0" smtClean="0"/>
              <a:t>Schools wish to minimize the impact for students who may transfer back to public schools.</a:t>
            </a:r>
          </a:p>
          <a:p>
            <a:pPr lvl="1"/>
            <a:r>
              <a:rPr lang="en-US" sz="2000" dirty="0" smtClean="0"/>
              <a:t>Schools are considering the “expected impact on K-12 standardized tests, textbooks, and college-entrance exams.”</a:t>
            </a:r>
          </a:p>
          <a:p>
            <a:pPr lvl="1"/>
            <a:r>
              <a:rPr lang="en-US" sz="2000" dirty="0" smtClean="0"/>
              <a:t>“Parents may come to expect some alignment” between private schools and public schools.</a:t>
            </a:r>
          </a:p>
          <a:p>
            <a:pPr lvl="1"/>
            <a:endParaRPr lang="en-US" dirty="0" smtClean="0"/>
          </a:p>
          <a:p>
            <a:pPr lvl="1"/>
            <a:endParaRPr lang="en-US" dirty="0" smtClean="0"/>
          </a:p>
          <a:p>
            <a:pPr lvl="1"/>
            <a:endParaRPr lang="en-US" dirty="0" smtClean="0"/>
          </a:p>
          <a:p>
            <a:pPr lvl="1">
              <a:buNone/>
            </a:pPr>
            <a:endParaRPr lang="en-US" dirty="0" smtClean="0"/>
          </a:p>
        </p:txBody>
      </p:sp>
    </p:spTree>
    <p:custDataLst>
      <p:tags r:id="rId1"/>
    </p:custDataLst>
  </p:cSld>
  <p:clrMapOvr>
    <a:masterClrMapping/>
  </p:clrMapOvr>
  <p:transition advTm="20387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Private Schools Adopt the Common Core State Standards?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sz="2800" b="1" dirty="0" smtClean="0"/>
              <a:t>To Strengthen the School’s Instructional Program</a:t>
            </a:r>
          </a:p>
          <a:p>
            <a:pPr lvl="1"/>
            <a:r>
              <a:rPr lang="en-US" dirty="0" smtClean="0"/>
              <a:t>“By taking time to review our program through the lens of the Common Core State Standards, we have become more methodical in the design and documentation of our curriculum, more mindful in our differentiation of instruction for a range of learners, and more effective in distinguishing ourselves in a market with a strong public school” (Davies, 2014, p. 52).</a:t>
            </a:r>
          </a:p>
          <a:p>
            <a:pPr lvl="1"/>
            <a:r>
              <a:rPr lang="en-US" dirty="0" smtClean="0"/>
              <a:t>“In short, by viewing our practices in conjunction with the Common Core standards, we were able to engage in productive professional discussions and debates about our curriculum. Overall , the process has helped us to become more committed to developing an aligned set of standards and relevant units across grade levels that we feel best prepare our students for their futures” (Davies, 2014, p. 52).</a:t>
            </a:r>
          </a:p>
          <a:p>
            <a:pPr lvl="1"/>
            <a:r>
              <a:rPr lang="en-US" dirty="0" smtClean="0"/>
              <a:t>“Considering the Common Core standards is not about trying to look like a good public school. It's about gaining deeper understanding about what we do and how we do it. In the end, the students will benefit—and the school will have a much stronger sense of its identity and purpose” (Davies, 2014, p. 54).</a:t>
            </a:r>
          </a:p>
          <a:p>
            <a:pPr lvl="1"/>
            <a:endParaRPr lang="en-US" dirty="0" smtClean="0"/>
          </a:p>
          <a:p>
            <a:pPr lvl="1"/>
            <a:endParaRPr lang="en-US" dirty="0" smtClean="0"/>
          </a:p>
          <a:p>
            <a:pPr lvl="1">
              <a:buNone/>
            </a:pPr>
            <a:endParaRPr lang="en-US" dirty="0" smtClean="0"/>
          </a:p>
        </p:txBody>
      </p:sp>
    </p:spTree>
    <p:custDataLst>
      <p:tags r:id="rId1"/>
    </p:custDataLst>
  </p:cSld>
  <p:clrMapOvr>
    <a:masterClrMapping/>
  </p:clrMapOvr>
  <p:transition advTm="10319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Example of Catholic Schools</a:t>
            </a:r>
            <a:endParaRPr lang="en-US" sz="3600" dirty="0"/>
          </a:p>
        </p:txBody>
      </p:sp>
      <p:sp>
        <p:nvSpPr>
          <p:cNvPr id="3" name="Content Placeholder 2"/>
          <p:cNvSpPr>
            <a:spLocks noGrp="1"/>
          </p:cNvSpPr>
          <p:nvPr>
            <p:ph sz="quarter" idx="1"/>
          </p:nvPr>
        </p:nvSpPr>
        <p:spPr/>
        <p:txBody>
          <a:bodyPr>
            <a:noAutofit/>
          </a:bodyPr>
          <a:lstStyle/>
          <a:p>
            <a:r>
              <a:rPr lang="en-US" sz="2000" dirty="0" smtClean="0"/>
              <a:t>“More than 100 Roman Catholic dioceses spanning the nation from Los Angeles to Philadelphia, have decided to adopt the standards, according to a recent survey from the National Catholic Educational Association. Even the El Paso Diocese in Texas, a state that wanted no part of the common standards, signaled last spring that it was signing on” (</a:t>
            </a:r>
            <a:r>
              <a:rPr lang="en-US" sz="2000" dirty="0" err="1" smtClean="0"/>
              <a:t>Robelen</a:t>
            </a:r>
            <a:r>
              <a:rPr lang="en-US" sz="2000" dirty="0" smtClean="0"/>
              <a:t>, 2012, p. 1).</a:t>
            </a:r>
          </a:p>
          <a:p>
            <a:r>
              <a:rPr lang="en-US" sz="2000" dirty="0" smtClean="0"/>
              <a:t>“The Common Core Catholic Identity Initiative, which involves the NCEA, Catholic universities, and others, is developing and sharing resources and guidelines for schools to integrate Catholic identity -- including values, beliefs, and social teachings -- into curriculum and instruction based on the standards” (</a:t>
            </a:r>
            <a:r>
              <a:rPr lang="en-US" sz="2000" dirty="0" err="1" smtClean="0"/>
              <a:t>Robelen</a:t>
            </a:r>
            <a:r>
              <a:rPr lang="en-US" sz="2000" dirty="0" smtClean="0"/>
              <a:t>, 2012).</a:t>
            </a:r>
          </a:p>
        </p:txBody>
      </p:sp>
    </p:spTree>
    <p:custDataLst>
      <p:tags r:id="rId1"/>
    </p:custDataLst>
  </p:cSld>
  <p:clrMapOvr>
    <a:masterClrMapping/>
  </p:clrMapOvr>
  <p:transition advTm="9770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Example of Catholic Schools</a:t>
            </a:r>
            <a:endParaRPr lang="en-US" sz="3600" dirty="0"/>
          </a:p>
        </p:txBody>
      </p:sp>
      <p:sp>
        <p:nvSpPr>
          <p:cNvPr id="3" name="Content Placeholder 2"/>
          <p:cNvSpPr>
            <a:spLocks noGrp="1"/>
          </p:cNvSpPr>
          <p:nvPr>
            <p:ph sz="quarter" idx="1"/>
          </p:nvPr>
        </p:nvSpPr>
        <p:spPr/>
        <p:txBody>
          <a:bodyPr>
            <a:noAutofit/>
          </a:bodyPr>
          <a:lstStyle/>
          <a:p>
            <a:r>
              <a:rPr lang="en-US" sz="2000" dirty="0" smtClean="0"/>
              <a:t>“More than 130 Catholic scholars have signed a letter to the nation's Roman Catholic bishops condemning the Common Core State Standards and urging the church leaders to resist adopting them, or abandon the standards if implementation has already begun. The signatories include professors in many disciplines, including theology, philosophy, and architecture. …the signers argue that those [who have adopted the Common Core State Standards] are doing ‘a grave disservice to Catholic education in America’ because the new standards lack sufficient rigor to prepare students to do well in college” (</a:t>
            </a:r>
            <a:r>
              <a:rPr lang="en-US" sz="2000" dirty="0" err="1" smtClean="0"/>
              <a:t>Gewertz</a:t>
            </a:r>
            <a:r>
              <a:rPr lang="en-US" sz="2000" dirty="0" smtClean="0"/>
              <a:t>, 2013, p. 4).</a:t>
            </a:r>
            <a:endParaRPr lang="en-US" sz="2000" dirty="0"/>
          </a:p>
        </p:txBody>
      </p:sp>
    </p:spTree>
    <p:custDataLst>
      <p:tags r:id="rId1"/>
    </p:custDataLst>
  </p:cSld>
  <p:clrMapOvr>
    <a:masterClrMapping/>
  </p:clrMapOvr>
  <p:transition advTm="4746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Example of Reformed Schools</a:t>
            </a:r>
            <a:endParaRPr lang="en-US" sz="3600" dirty="0"/>
          </a:p>
        </p:txBody>
      </p:sp>
      <p:sp>
        <p:nvSpPr>
          <p:cNvPr id="3" name="Content Placeholder 2"/>
          <p:cNvSpPr>
            <a:spLocks noGrp="1"/>
          </p:cNvSpPr>
          <p:nvPr>
            <p:ph sz="quarter" idx="1"/>
          </p:nvPr>
        </p:nvSpPr>
        <p:spPr/>
        <p:txBody>
          <a:bodyPr>
            <a:normAutofit/>
          </a:bodyPr>
          <a:lstStyle/>
          <a:p>
            <a:r>
              <a:rPr lang="en-US" sz="2400" b="1" dirty="0" smtClean="0"/>
              <a:t>Christian Schools International</a:t>
            </a:r>
          </a:p>
          <a:p>
            <a:pPr lvl="1"/>
            <a:r>
              <a:rPr lang="en-US" sz="2000" dirty="0" smtClean="0"/>
              <a:t>Anticipate “widespread adoption” among member schools</a:t>
            </a:r>
          </a:p>
          <a:p>
            <a:pPr lvl="1"/>
            <a:r>
              <a:rPr lang="en-US" sz="2000" dirty="0" smtClean="0"/>
              <a:t>Often prompted by reaccreditation process</a:t>
            </a:r>
          </a:p>
          <a:p>
            <a:pPr lvl="1"/>
            <a:r>
              <a:rPr lang="en-US" sz="2000" dirty="0" smtClean="0"/>
              <a:t>Caveat is if standards “interfere with the mission or biblical worldview of a school” (</a:t>
            </a:r>
            <a:r>
              <a:rPr lang="en-US" sz="2000" dirty="0" err="1" smtClean="0"/>
              <a:t>Robelen</a:t>
            </a:r>
            <a:r>
              <a:rPr lang="en-US" sz="2000" dirty="0" smtClean="0"/>
              <a:t>, 2012)</a:t>
            </a:r>
          </a:p>
        </p:txBody>
      </p:sp>
    </p:spTree>
    <p:custDataLst>
      <p:tags r:id="rId1"/>
    </p:custDataLst>
  </p:cSld>
  <p:clrMapOvr>
    <a:masterClrMapping/>
  </p:clrMapOvr>
  <p:transition advTm="7602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Example of Protestant Schools</a:t>
            </a:r>
            <a:endParaRPr lang="en-US" sz="3600" dirty="0"/>
          </a:p>
        </p:txBody>
      </p:sp>
      <p:sp>
        <p:nvSpPr>
          <p:cNvPr id="3" name="Content Placeholder 2"/>
          <p:cNvSpPr>
            <a:spLocks noGrp="1"/>
          </p:cNvSpPr>
          <p:nvPr>
            <p:ph sz="quarter" idx="1"/>
          </p:nvPr>
        </p:nvSpPr>
        <p:spPr/>
        <p:txBody>
          <a:bodyPr>
            <a:normAutofit/>
          </a:bodyPr>
          <a:lstStyle/>
          <a:p>
            <a:r>
              <a:rPr lang="en-US" sz="2400" b="1" dirty="0" smtClean="0"/>
              <a:t>Association of Christian Schools International (ACSI)</a:t>
            </a:r>
          </a:p>
          <a:p>
            <a:pPr lvl="1"/>
            <a:r>
              <a:rPr lang="en-US" sz="2000" dirty="0" smtClean="0"/>
              <a:t>Offers a position statement “to help ACSI member schools decide whether to adopt the standards”</a:t>
            </a:r>
          </a:p>
          <a:p>
            <a:pPr lvl="1"/>
            <a:r>
              <a:rPr lang="en-US" sz="2000" dirty="0" smtClean="0"/>
              <a:t>“Does not require curriculum decisions of any member”</a:t>
            </a:r>
          </a:p>
          <a:p>
            <a:pPr lvl="1"/>
            <a:r>
              <a:rPr lang="en-US" sz="2000" dirty="0" smtClean="0"/>
              <a:t>“It is ACSI’s belief that the Common Core Standards (CCS) are less about philosophical positioning and more about universal educational standards that are applicable worldwide” (“Association,” 2013).</a:t>
            </a:r>
            <a:endParaRPr lang="en-US" sz="2000" dirty="0"/>
          </a:p>
        </p:txBody>
      </p:sp>
    </p:spTree>
    <p:custDataLst>
      <p:tags r:id="rId1"/>
    </p:custDataLst>
  </p:cSld>
  <p:clrMapOvr>
    <a:masterClrMapping/>
  </p:clrMapOvr>
  <p:transition advTm="6994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74638"/>
            <a:ext cx="8001000" cy="1143000"/>
          </a:xfrm>
        </p:spPr>
        <p:txBody>
          <a:bodyPr>
            <a:normAutofit fontScale="90000"/>
          </a:bodyPr>
          <a:lstStyle/>
          <a:p>
            <a:r>
              <a:rPr lang="en-US" dirty="0" smtClean="0"/>
              <a:t>ACSI encourages all Christian schools to:</a:t>
            </a:r>
            <a:endParaRPr lang="en-US" dirty="0"/>
          </a:p>
        </p:txBody>
      </p:sp>
      <p:sp>
        <p:nvSpPr>
          <p:cNvPr id="5" name="Content Placeholder 4"/>
          <p:cNvSpPr>
            <a:spLocks noGrp="1"/>
          </p:cNvSpPr>
          <p:nvPr>
            <p:ph sz="quarter" idx="1"/>
          </p:nvPr>
        </p:nvSpPr>
        <p:spPr/>
        <p:txBody>
          <a:bodyPr>
            <a:normAutofit/>
          </a:bodyPr>
          <a:lstStyle/>
          <a:p>
            <a:pPr lvl="0" fontAlgn="base"/>
            <a:r>
              <a:rPr lang="en-US" sz="2000" dirty="0" smtClean="0"/>
              <a:t>“make themselves aware of the CCS and whether their states have adopted them.</a:t>
            </a:r>
          </a:p>
          <a:p>
            <a:pPr lvl="0" fontAlgn="base"/>
            <a:r>
              <a:rPr lang="en-US" sz="2000" dirty="0" smtClean="0"/>
              <a:t>“review the school’s curricula to see to what degree it generally matches, exceeds, or falls short of the CCS standards.</a:t>
            </a:r>
          </a:p>
          <a:p>
            <a:pPr lvl="0" fontAlgn="base"/>
            <a:r>
              <a:rPr lang="en-US" sz="2000" dirty="0" smtClean="0"/>
              <a:t>“ensure that the philosophical foundations of Christian education are used to evaluate the CCS, and be able to articulate those distinctions.</a:t>
            </a:r>
          </a:p>
          <a:p>
            <a:pPr lvl="0" fontAlgn="base"/>
            <a:r>
              <a:rPr lang="en-US" sz="2000" dirty="0" smtClean="0"/>
              <a:t>“not adopt CCS as a wholesale benchmark for curricular quality.</a:t>
            </a:r>
          </a:p>
          <a:p>
            <a:pPr lvl="0" fontAlgn="base"/>
            <a:r>
              <a:rPr lang="en-US" sz="2000" dirty="0" smtClean="0"/>
              <a:t>“use the standards as an informational piece regarding the national and global educational context in which we are preparing students.”</a:t>
            </a:r>
          </a:p>
          <a:p>
            <a:pPr lvl="0" fontAlgn="base">
              <a:buNone/>
            </a:pPr>
            <a:r>
              <a:rPr lang="en-US" sz="2000" dirty="0" smtClean="0"/>
              <a:t>(“Association,” 2013)</a:t>
            </a:r>
          </a:p>
          <a:p>
            <a:endParaRPr lang="en-US" dirty="0"/>
          </a:p>
        </p:txBody>
      </p:sp>
    </p:spTree>
    <p:custDataLst>
      <p:tags r:id="rId1"/>
    </p:custDataLst>
  </p:cSld>
  <p:clrMapOvr>
    <a:masterClrMapping/>
  </p:clrMapOvr>
  <p:transition advTm="7131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additive="base">
                                        <p:cTn id="3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Mission Statement</a:t>
            </a:r>
            <a:endParaRPr lang="en-US" sz="3600" dirty="0"/>
          </a:p>
        </p:txBody>
      </p:sp>
      <p:sp>
        <p:nvSpPr>
          <p:cNvPr id="3" name="Text Placeholder 2"/>
          <p:cNvSpPr>
            <a:spLocks noGrp="1"/>
          </p:cNvSpPr>
          <p:nvPr>
            <p:ph sz="quarter" idx="1"/>
          </p:nvPr>
        </p:nvSpPr>
        <p:spPr/>
        <p:txBody>
          <a:bodyPr>
            <a:normAutofit/>
          </a:bodyPr>
          <a:lstStyle/>
          <a:p>
            <a:pPr marL="0" indent="0">
              <a:buNone/>
            </a:pPr>
            <a:r>
              <a:rPr lang="en-US" sz="2000" dirty="0" smtClean="0"/>
              <a:t>“The Common Core State Standards provide a consistent, clear understanding of what students are expected to learn, so teachers and parents know what they need to do to help them. The standards are designed to be robust and relevant to the real world, reflecting the knowledge and skills that our young people need for success in college and careers. With American students fully prepared for the future, our communities will be best positioned to compete successfully in the global economy” (Common Core State Standards Initiative, </a:t>
            </a:r>
            <a:r>
              <a:rPr lang="en-US" sz="2000" dirty="0" err="1" smtClean="0"/>
              <a:t>n.d</a:t>
            </a:r>
            <a:r>
              <a:rPr lang="en-US" sz="2000" dirty="0" smtClean="0"/>
              <a:t>.).</a:t>
            </a:r>
          </a:p>
        </p:txBody>
      </p:sp>
    </p:spTree>
    <p:custDataLst>
      <p:tags r:id="rId1"/>
    </p:custDataLst>
  </p:cSld>
  <p:clrMapOvr>
    <a:masterClrMapping/>
  </p:clrMapOvr>
  <p:transition advTm="3307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Administrators and Teachers Consider about the CCSS?</a:t>
            </a:r>
            <a:endParaRPr lang="en-US" dirty="0"/>
          </a:p>
        </p:txBody>
      </p:sp>
      <p:sp>
        <p:nvSpPr>
          <p:cNvPr id="3" name="Content Placeholder 2"/>
          <p:cNvSpPr>
            <a:spLocks noGrp="1"/>
          </p:cNvSpPr>
          <p:nvPr>
            <p:ph sz="quarter" idx="1"/>
          </p:nvPr>
        </p:nvSpPr>
        <p:spPr/>
        <p:txBody>
          <a:bodyPr>
            <a:noAutofit/>
          </a:bodyPr>
          <a:lstStyle/>
          <a:p>
            <a:r>
              <a:rPr lang="en-US" sz="2000" dirty="0" smtClean="0"/>
              <a:t>Administrators and teachers at Christian schools should develop awareness and familiarity with the Common Core State Standards (CCSS).</a:t>
            </a:r>
          </a:p>
          <a:p>
            <a:r>
              <a:rPr lang="en-US" sz="2000" dirty="0" smtClean="0"/>
              <a:t>Administrators and teachers at Christian schools should recognize that the CCSS are </a:t>
            </a:r>
            <a:r>
              <a:rPr lang="en-US" sz="2000" b="1" dirty="0" smtClean="0"/>
              <a:t>not </a:t>
            </a:r>
            <a:r>
              <a:rPr lang="en-US" sz="2000" dirty="0" smtClean="0"/>
              <a:t>curriculum, but are rather standards describing a baseline of knowledge and skills that students should achieve.</a:t>
            </a:r>
          </a:p>
          <a:p>
            <a:r>
              <a:rPr lang="en-US" sz="2000" dirty="0" smtClean="0"/>
              <a:t>When making decisions about curriculum, administrators and teachers should compare the curriculum with the CCSS.</a:t>
            </a:r>
          </a:p>
          <a:p>
            <a:r>
              <a:rPr lang="en-US" sz="2000" dirty="0" smtClean="0"/>
              <a:t>When the CCSS align with the goals of the Christian school, incorporation of the CCSS can be helpful.</a:t>
            </a:r>
          </a:p>
          <a:p>
            <a:r>
              <a:rPr lang="en-US" sz="2000" dirty="0" smtClean="0"/>
              <a:t>Evaluation of the CCSS should always be rooted in Biblical perspectives on the child, the community, true wisdom, and the purpose of education.</a:t>
            </a:r>
          </a:p>
          <a:p>
            <a:r>
              <a:rPr lang="en-US" sz="2000" dirty="0" smtClean="0"/>
              <a:t>Administrators and teachers at Christian schools should not attempt to pattern their education after public education, but should pursue a radically Christian approach to education.</a:t>
            </a:r>
          </a:p>
        </p:txBody>
      </p:sp>
    </p:spTree>
    <p:custDataLst>
      <p:tags r:id="rId1"/>
    </p:custDataLst>
  </p:cSld>
  <p:clrMapOvr>
    <a:masterClrMapping/>
  </p:clrMapOvr>
  <p:transition advTm="11873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Closing Thought</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400" dirty="0" smtClean="0"/>
              <a:t>“There is no sphere of life that is ‘neutral’; rather, our practices and institutions are always and ultimately shaped and informed by faith commitments. …what pretends to be neutral or secular in fact masks some other faith commitment.</a:t>
            </a:r>
          </a:p>
          <a:p>
            <a:pPr marL="0" indent="0">
              <a:buNone/>
            </a:pPr>
            <a:r>
              <a:rPr lang="en-US" sz="2400" dirty="0" smtClean="0"/>
              <a:t>“The vision of Christian education is radical because it stems from the conviction that any and every education is rooted (Latin: radix) in some worldview, some constellation of ultimate beliefs. Therefore, it’s important that the education and formation of Christians be rooted in Christ (Col. 2:7)—rooted in and nourished by a Christian worldview across the curriculum.</a:t>
            </a:r>
          </a:p>
          <a:p>
            <a:pPr marL="0" indent="0">
              <a:buNone/>
            </a:pPr>
            <a:r>
              <a:rPr lang="en-US" sz="2400" dirty="0" smtClean="0"/>
              <a:t>“The commitment to Christian schooling grows out of a sense that to confess ‘Jesus is Lord’ has a radical impact on how we see every aspect of God’s good creation. The curriculum of Christian schools should enable children to learn about everything—from algebra to zygotes—through the lens of Christian faith” (Smith, 2011).</a:t>
            </a:r>
          </a:p>
          <a:p>
            <a:pPr>
              <a:buNone/>
            </a:pPr>
            <a:endParaRPr lang="en-US" dirty="0"/>
          </a:p>
        </p:txBody>
      </p:sp>
    </p:spTree>
    <p:custDataLst>
      <p:tags r:id="rId1"/>
    </p:custDataLst>
  </p:cSld>
  <p:clrMapOvr>
    <a:masterClrMapping/>
  </p:clrMapOvr>
  <p:transition advTm="12365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References</a:t>
            </a:r>
            <a:endParaRPr lang="en-US" sz="3600" dirty="0"/>
          </a:p>
        </p:txBody>
      </p:sp>
      <p:sp>
        <p:nvSpPr>
          <p:cNvPr id="3" name="Content Placeholder 2"/>
          <p:cNvSpPr>
            <a:spLocks noGrp="1"/>
          </p:cNvSpPr>
          <p:nvPr>
            <p:ph sz="quarter" idx="1"/>
          </p:nvPr>
        </p:nvSpPr>
        <p:spPr>
          <a:xfrm>
            <a:off x="914400" y="1295400"/>
            <a:ext cx="7772400" cy="5410200"/>
          </a:xfrm>
        </p:spPr>
        <p:txBody>
          <a:bodyPr>
            <a:noAutofit/>
          </a:bodyPr>
          <a:lstStyle/>
          <a:p>
            <a:pPr indent="-457200">
              <a:lnSpc>
                <a:spcPct val="200000"/>
              </a:lnSpc>
              <a:spcBef>
                <a:spcPts val="0"/>
              </a:spcBef>
              <a:buNone/>
            </a:pPr>
            <a:r>
              <a:rPr lang="en-US" sz="1200" dirty="0" smtClean="0"/>
              <a:t>Applebee, A. N. (2013a). Common core state standards: The promise and the peril in a national palimpsest. </a:t>
            </a:r>
            <a:r>
              <a:rPr lang="en-US" sz="1200" i="1" dirty="0" smtClean="0"/>
              <a:t>English Journal, High school edition 103</a:t>
            </a:r>
            <a:r>
              <a:rPr lang="en-US" sz="1200" dirty="0" smtClean="0"/>
              <a:t>(1), 25-33.</a:t>
            </a:r>
          </a:p>
          <a:p>
            <a:pPr indent="-457200">
              <a:lnSpc>
                <a:spcPct val="200000"/>
              </a:lnSpc>
              <a:spcBef>
                <a:spcPts val="0"/>
              </a:spcBef>
              <a:buNone/>
            </a:pPr>
            <a:r>
              <a:rPr lang="en-US" sz="1200" dirty="0" smtClean="0"/>
              <a:t>Applebee, A. N. (2013b). The downside of a test-driven curriculum. </a:t>
            </a:r>
            <a:r>
              <a:rPr lang="en-US" sz="1200" i="1" dirty="0" smtClean="0"/>
              <a:t>Reading Today, 31</a:t>
            </a:r>
            <a:r>
              <a:rPr lang="en-US" sz="1200" dirty="0" smtClean="0"/>
              <a:t>(2), 30. </a:t>
            </a:r>
          </a:p>
          <a:p>
            <a:pPr indent="-457200">
              <a:lnSpc>
                <a:spcPct val="200000"/>
              </a:lnSpc>
              <a:spcBef>
                <a:spcPts val="0"/>
              </a:spcBef>
              <a:buNone/>
            </a:pPr>
            <a:r>
              <a:rPr lang="en-US" sz="1200" dirty="0" smtClean="0"/>
              <a:t>Association of Christian Schools International. (2013, October 10). </a:t>
            </a:r>
            <a:r>
              <a:rPr lang="en-US" sz="1200" i="1" dirty="0" smtClean="0"/>
              <a:t>Association releases common core statement. </a:t>
            </a:r>
            <a:r>
              <a:rPr lang="en-US" sz="1200" dirty="0" smtClean="0"/>
              <a:t>Retrieved from http://www.acsiglobal.org/about-acsi/press-release-archive </a:t>
            </a:r>
          </a:p>
          <a:p>
            <a:pPr indent="-457200">
              <a:lnSpc>
                <a:spcPct val="200000"/>
              </a:lnSpc>
              <a:spcBef>
                <a:spcPts val="0"/>
              </a:spcBef>
              <a:buNone/>
            </a:pPr>
            <a:r>
              <a:rPr lang="en-US" sz="1200" dirty="0" smtClean="0"/>
              <a:t>Baker, A. (2014, February 17). Common core curriculum now has critics on the left. </a:t>
            </a:r>
            <a:r>
              <a:rPr lang="en-US" sz="1200" i="1" dirty="0" smtClean="0"/>
              <a:t>The New York Times,</a:t>
            </a:r>
            <a:r>
              <a:rPr lang="en-US" sz="1200" dirty="0" smtClean="0"/>
              <a:t> p. A1.</a:t>
            </a:r>
          </a:p>
          <a:p>
            <a:pPr indent="-457200">
              <a:lnSpc>
                <a:spcPct val="200000"/>
              </a:lnSpc>
              <a:spcBef>
                <a:spcPts val="0"/>
              </a:spcBef>
              <a:buNone/>
            </a:pPr>
            <a:r>
              <a:rPr lang="en-US" sz="1200" dirty="0" smtClean="0"/>
              <a:t>Common Core State Standards Initiative. (</a:t>
            </a:r>
            <a:r>
              <a:rPr lang="en-US" sz="1200" dirty="0" err="1" smtClean="0"/>
              <a:t>n.d</a:t>
            </a:r>
            <a:r>
              <a:rPr lang="en-US" sz="1200" dirty="0" smtClean="0"/>
              <a:t>.). English Language Arts Standards. In </a:t>
            </a:r>
            <a:r>
              <a:rPr lang="en-US" sz="1200" i="1" dirty="0" smtClean="0"/>
              <a:t>Students who are college and career ready in reading, writing, speaking, listening, &amp; language. </a:t>
            </a:r>
            <a:r>
              <a:rPr lang="en-US" sz="1200" dirty="0" smtClean="0"/>
              <a:t>Retrieved from http://www.corestandards.org/ELA-Literacy/introduction/students-who-are-college-and-career-ready-in-reading-writing-speaking-listening-language</a:t>
            </a:r>
            <a:endParaRPr lang="en-US" sz="1200" i="1" dirty="0" smtClean="0"/>
          </a:p>
          <a:p>
            <a:pPr indent="-457200">
              <a:lnSpc>
                <a:spcPct val="200000"/>
              </a:lnSpc>
              <a:spcBef>
                <a:spcPts val="0"/>
              </a:spcBef>
              <a:buNone/>
            </a:pPr>
            <a:r>
              <a:rPr lang="en-US" sz="1200" dirty="0" smtClean="0"/>
              <a:t>Common Core State Standards Initiative. (</a:t>
            </a:r>
            <a:r>
              <a:rPr lang="en-US" sz="1200" dirty="0" err="1" smtClean="0"/>
              <a:t>n.d</a:t>
            </a:r>
            <a:r>
              <a:rPr lang="en-US" sz="1200" dirty="0" smtClean="0"/>
              <a:t>.). </a:t>
            </a:r>
            <a:r>
              <a:rPr lang="en-US" sz="1200" i="1" dirty="0" smtClean="0"/>
              <a:t>Frequently asked questions</a:t>
            </a:r>
            <a:r>
              <a:rPr lang="en-US" sz="1200" dirty="0" smtClean="0"/>
              <a:t>. Retrieved from http://www.corestandards.org/resources/frequently-asked-questions</a:t>
            </a:r>
          </a:p>
          <a:p>
            <a:pPr indent="-457200">
              <a:lnSpc>
                <a:spcPct val="200000"/>
              </a:lnSpc>
              <a:spcBef>
                <a:spcPts val="0"/>
              </a:spcBef>
              <a:buNone/>
            </a:pPr>
            <a:r>
              <a:rPr lang="en-US" sz="1200" dirty="0" smtClean="0"/>
              <a:t>Common Core State Standards Initiative. (</a:t>
            </a:r>
            <a:r>
              <a:rPr lang="en-US" sz="1200" dirty="0" err="1" smtClean="0"/>
              <a:t>n.d</a:t>
            </a:r>
            <a:r>
              <a:rPr lang="en-US" sz="1200" dirty="0" smtClean="0"/>
              <a:t>.). </a:t>
            </a:r>
            <a:r>
              <a:rPr lang="en-US" sz="1200" i="1" dirty="0" smtClean="0"/>
              <a:t>Key points of the English language arts standards. </a:t>
            </a:r>
            <a:r>
              <a:rPr lang="en-US" sz="1200" dirty="0" smtClean="0"/>
              <a:t>Retrieved from http://www.corestandards.org/assets/KeyPointsELA.pdf</a:t>
            </a:r>
          </a:p>
        </p:txBody>
      </p:sp>
    </p:spTree>
  </p:cSld>
  <p:clrMapOvr>
    <a:masterClrMapping/>
  </p:clrMapOvr>
  <p:transition advClick="0" advTm="500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References, continued</a:t>
            </a:r>
            <a:endParaRPr lang="en-US" sz="3600" dirty="0"/>
          </a:p>
        </p:txBody>
      </p:sp>
      <p:sp>
        <p:nvSpPr>
          <p:cNvPr id="3" name="Content Placeholder 2"/>
          <p:cNvSpPr>
            <a:spLocks noGrp="1"/>
          </p:cNvSpPr>
          <p:nvPr>
            <p:ph sz="quarter" idx="1"/>
          </p:nvPr>
        </p:nvSpPr>
        <p:spPr>
          <a:xfrm>
            <a:off x="914400" y="1295400"/>
            <a:ext cx="7772400" cy="5410200"/>
          </a:xfrm>
        </p:spPr>
        <p:txBody>
          <a:bodyPr>
            <a:noAutofit/>
          </a:bodyPr>
          <a:lstStyle/>
          <a:p>
            <a:pPr indent="-457200">
              <a:lnSpc>
                <a:spcPct val="200000"/>
              </a:lnSpc>
              <a:spcBef>
                <a:spcPts val="0"/>
              </a:spcBef>
              <a:buNone/>
            </a:pPr>
            <a:r>
              <a:rPr lang="en-US" sz="1200" dirty="0" smtClean="0"/>
              <a:t>Common Core State Standards Initiative. (</a:t>
            </a:r>
            <a:r>
              <a:rPr lang="en-US" sz="1200" dirty="0" err="1" smtClean="0"/>
              <a:t>n.d</a:t>
            </a:r>
            <a:r>
              <a:rPr lang="en-US" sz="1200" dirty="0" smtClean="0"/>
              <a:t>.). </a:t>
            </a:r>
            <a:r>
              <a:rPr lang="en-US" sz="1200" i="1" dirty="0" smtClean="0"/>
              <a:t>Key points of the mathematics standards. </a:t>
            </a:r>
            <a:r>
              <a:rPr lang="en-US" sz="1200" dirty="0" smtClean="0"/>
              <a:t>Retrieved from http://www.corestandards.org/assets/KeyPointsMath.pdf</a:t>
            </a:r>
          </a:p>
          <a:p>
            <a:pPr indent="-457200">
              <a:lnSpc>
                <a:spcPct val="200000"/>
              </a:lnSpc>
              <a:spcBef>
                <a:spcPts val="0"/>
              </a:spcBef>
              <a:buNone/>
            </a:pPr>
            <a:r>
              <a:rPr lang="en-US" sz="1200" dirty="0" smtClean="0"/>
              <a:t>Common Core State Standards Initiative. (</a:t>
            </a:r>
            <a:r>
              <a:rPr lang="en-US" sz="1200" dirty="0" err="1" smtClean="0"/>
              <a:t>n.d</a:t>
            </a:r>
            <a:r>
              <a:rPr lang="en-US" sz="1200" dirty="0" smtClean="0"/>
              <a:t>.). </a:t>
            </a:r>
            <a:r>
              <a:rPr lang="en-US" sz="1200" i="1" dirty="0" smtClean="0"/>
              <a:t>Mathematics. </a:t>
            </a:r>
            <a:r>
              <a:rPr lang="en-US" sz="1200" dirty="0" smtClean="0"/>
              <a:t>Retrieved from http://www.corestandards.org/Math</a:t>
            </a:r>
          </a:p>
          <a:p>
            <a:pPr indent="-457200">
              <a:lnSpc>
                <a:spcPct val="200000"/>
              </a:lnSpc>
              <a:spcBef>
                <a:spcPts val="0"/>
              </a:spcBef>
              <a:buNone/>
            </a:pPr>
            <a:r>
              <a:rPr lang="en-US" sz="1200" dirty="0" smtClean="0"/>
              <a:t>Davies, A. (2014). Consider the core. </a:t>
            </a:r>
            <a:r>
              <a:rPr lang="en-US" sz="1200" i="1" dirty="0" smtClean="0"/>
              <a:t>Independent School</a:t>
            </a:r>
            <a:r>
              <a:rPr lang="en-US" sz="1200" dirty="0" smtClean="0"/>
              <a:t>, </a:t>
            </a:r>
            <a:r>
              <a:rPr lang="en-US" sz="1200" i="1" dirty="0" smtClean="0"/>
              <a:t>73</a:t>
            </a:r>
            <a:r>
              <a:rPr lang="en-US" sz="1200" dirty="0" smtClean="0"/>
              <a:t>(2), 50-54.</a:t>
            </a:r>
          </a:p>
          <a:p>
            <a:pPr indent="-457200">
              <a:lnSpc>
                <a:spcPct val="200000"/>
              </a:lnSpc>
              <a:spcBef>
                <a:spcPts val="0"/>
              </a:spcBef>
              <a:buNone/>
            </a:pPr>
            <a:r>
              <a:rPr lang="en-US" sz="1200" dirty="0" err="1" smtClean="0"/>
              <a:t>Gewertz</a:t>
            </a:r>
            <a:r>
              <a:rPr lang="en-US" sz="1200" dirty="0" smtClean="0"/>
              <a:t> , C. (2012). Should the common core change everything?. </a:t>
            </a:r>
            <a:r>
              <a:rPr lang="en-US" sz="1200" i="1" dirty="0" smtClean="0"/>
              <a:t>Education Week, 32</a:t>
            </a:r>
            <a:r>
              <a:rPr lang="en-US" sz="1200" dirty="0" smtClean="0"/>
              <a:t>(7), 9.</a:t>
            </a:r>
          </a:p>
          <a:p>
            <a:pPr indent="-457200">
              <a:lnSpc>
                <a:spcPct val="200000"/>
              </a:lnSpc>
              <a:spcBef>
                <a:spcPts val="0"/>
              </a:spcBef>
              <a:buNone/>
            </a:pPr>
            <a:r>
              <a:rPr lang="en-US" sz="1200" dirty="0" err="1" smtClean="0"/>
              <a:t>Gewertz</a:t>
            </a:r>
            <a:r>
              <a:rPr lang="en-US" sz="1200" dirty="0" smtClean="0"/>
              <a:t>, C. (2013). Catholic scholars encourage opposition to common core. </a:t>
            </a:r>
            <a:r>
              <a:rPr lang="en-US" sz="1200" i="1" dirty="0" smtClean="0"/>
              <a:t>Education Week</a:t>
            </a:r>
            <a:r>
              <a:rPr lang="en-US" sz="1200" dirty="0" smtClean="0"/>
              <a:t>, </a:t>
            </a:r>
            <a:r>
              <a:rPr lang="en-US" sz="1200" i="1" dirty="0" smtClean="0"/>
              <a:t>33</a:t>
            </a:r>
            <a:r>
              <a:rPr lang="en-US" sz="1200" dirty="0" smtClean="0"/>
              <a:t>(12), 4.</a:t>
            </a:r>
          </a:p>
          <a:p>
            <a:pPr indent="-457200">
              <a:lnSpc>
                <a:spcPct val="200000"/>
              </a:lnSpc>
              <a:spcBef>
                <a:spcPts val="0"/>
              </a:spcBef>
              <a:buNone/>
            </a:pPr>
            <a:r>
              <a:rPr lang="en-US" sz="1200" dirty="0" smtClean="0"/>
              <a:t>Hiebert, E. H. and Mesmer, H. A. E. (2013). Upping the ante of text complexity in the common core state standards: Examining its potential impact on young readers. </a:t>
            </a:r>
            <a:r>
              <a:rPr lang="en-US" sz="1200" i="1" dirty="0" smtClean="0"/>
              <a:t>Educational Researcher 42</a:t>
            </a:r>
            <a:r>
              <a:rPr lang="en-US" sz="1200" dirty="0" smtClean="0"/>
              <a:t>(1). 44-51. DOI: 10.3102/0013189X12459802. </a:t>
            </a:r>
          </a:p>
          <a:p>
            <a:pPr indent="-457200">
              <a:lnSpc>
                <a:spcPct val="200000"/>
              </a:lnSpc>
              <a:spcBef>
                <a:spcPts val="0"/>
              </a:spcBef>
              <a:buNone/>
            </a:pPr>
            <a:r>
              <a:rPr lang="en-US" sz="1200" dirty="0" err="1" smtClean="0"/>
              <a:t>McCluskey</a:t>
            </a:r>
            <a:r>
              <a:rPr lang="en-US" sz="1200" dirty="0" smtClean="0"/>
              <a:t>, N. (2013). No child is standard. </a:t>
            </a:r>
            <a:r>
              <a:rPr lang="en-US" sz="1200" i="1" dirty="0" smtClean="0"/>
              <a:t>Reading Today, 31</a:t>
            </a:r>
            <a:r>
              <a:rPr lang="en-US" sz="1200" dirty="0" smtClean="0"/>
              <a:t>(2), 30.</a:t>
            </a:r>
          </a:p>
          <a:p>
            <a:pPr indent="-457200">
              <a:lnSpc>
                <a:spcPct val="200000"/>
              </a:lnSpc>
              <a:spcBef>
                <a:spcPts val="0"/>
              </a:spcBef>
              <a:buNone/>
            </a:pPr>
            <a:r>
              <a:rPr lang="en-US" sz="1200" dirty="0" smtClean="0"/>
              <a:t>National Governors Association Center for Best Practices, Council of Chief State School Officers. (2010). </a:t>
            </a:r>
            <a:r>
              <a:rPr lang="en-US" sz="1200" i="1" dirty="0" smtClean="0"/>
              <a:t>Common core state standards</a:t>
            </a:r>
            <a:r>
              <a:rPr lang="en-US" sz="1200" dirty="0" smtClean="0"/>
              <a:t>. Washington, D.C.: National Governors Association Center for Best Practices, Council of Chief State School Officers.</a:t>
            </a:r>
          </a:p>
          <a:p>
            <a:pPr indent="-457200">
              <a:lnSpc>
                <a:spcPct val="200000"/>
              </a:lnSpc>
              <a:spcBef>
                <a:spcPts val="0"/>
              </a:spcBef>
              <a:buNone/>
            </a:pPr>
            <a:r>
              <a:rPr lang="en-US" sz="1200" dirty="0" err="1" smtClean="0"/>
              <a:t>Ohler</a:t>
            </a:r>
            <a:r>
              <a:rPr lang="en-US" sz="1200" dirty="0" smtClean="0"/>
              <a:t>, J. (2013). The uncommon core. </a:t>
            </a:r>
            <a:r>
              <a:rPr lang="en-US" sz="1200" i="1" dirty="0" smtClean="0"/>
              <a:t>Educational Leadership, 70</a:t>
            </a:r>
            <a:r>
              <a:rPr lang="en-US" sz="1200" dirty="0" smtClean="0"/>
              <a:t>(5), 42-46. Tomlinson, C. (2012). One to Grow On. </a:t>
            </a:r>
            <a:r>
              <a:rPr lang="en-US" sz="1200" i="1" dirty="0" smtClean="0"/>
              <a:t>Educational Leadership, 70</a:t>
            </a:r>
            <a:r>
              <a:rPr lang="en-US" sz="1200" dirty="0" smtClean="0"/>
              <a:t>(4), 90-91.</a:t>
            </a:r>
          </a:p>
        </p:txBody>
      </p:sp>
    </p:spTree>
  </p:cSld>
  <p:clrMapOvr>
    <a:masterClrMapping/>
  </p:clrMapOvr>
  <p:transition advClick="0" advTm="500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References, continued</a:t>
            </a:r>
            <a:endParaRPr lang="en-US" sz="3600" dirty="0"/>
          </a:p>
        </p:txBody>
      </p:sp>
      <p:sp>
        <p:nvSpPr>
          <p:cNvPr id="3" name="Content Placeholder 2"/>
          <p:cNvSpPr>
            <a:spLocks noGrp="1"/>
          </p:cNvSpPr>
          <p:nvPr>
            <p:ph sz="quarter" idx="1"/>
          </p:nvPr>
        </p:nvSpPr>
        <p:spPr>
          <a:xfrm>
            <a:off x="914400" y="1295400"/>
            <a:ext cx="7772400" cy="5410200"/>
          </a:xfrm>
        </p:spPr>
        <p:txBody>
          <a:bodyPr>
            <a:noAutofit/>
          </a:bodyPr>
          <a:lstStyle/>
          <a:p>
            <a:pPr indent="-457200">
              <a:lnSpc>
                <a:spcPct val="200000"/>
              </a:lnSpc>
              <a:spcBef>
                <a:spcPts val="0"/>
              </a:spcBef>
              <a:buNone/>
            </a:pPr>
            <a:r>
              <a:rPr lang="en-US" sz="1200" dirty="0" err="1" smtClean="0"/>
              <a:t>Robelen</a:t>
            </a:r>
            <a:r>
              <a:rPr lang="en-US" sz="1200" dirty="0" smtClean="0"/>
              <a:t>, E. W. (2012). Private schools opt for common core. (cover story). </a:t>
            </a:r>
            <a:r>
              <a:rPr lang="en-US" sz="1200" i="1" dirty="0" smtClean="0"/>
              <a:t>Education Week</a:t>
            </a:r>
            <a:r>
              <a:rPr lang="en-US" sz="1200" dirty="0" smtClean="0"/>
              <a:t>, </a:t>
            </a:r>
            <a:r>
              <a:rPr lang="en-US" sz="1200" i="1" dirty="0" smtClean="0"/>
              <a:t>32</a:t>
            </a:r>
            <a:r>
              <a:rPr lang="en-US" sz="1200" dirty="0" smtClean="0"/>
              <a:t>(7), 1-12.</a:t>
            </a:r>
          </a:p>
          <a:p>
            <a:pPr indent="-457200">
              <a:lnSpc>
                <a:spcPct val="200000"/>
              </a:lnSpc>
              <a:spcBef>
                <a:spcPts val="0"/>
              </a:spcBef>
              <a:buNone/>
            </a:pPr>
            <a:r>
              <a:rPr lang="en-US" sz="1200" dirty="0" smtClean="0"/>
              <a:t>Smith, J. K. A. (2011, January 18). The case for Christian education. </a:t>
            </a:r>
            <a:r>
              <a:rPr lang="en-US" sz="1200" i="1" dirty="0" smtClean="0"/>
              <a:t>The Banner. Retrieved from http://www.thebanner.org/features/2011/01/the-case-for-christian-education</a:t>
            </a:r>
            <a:endParaRPr lang="en-US" sz="1200" dirty="0" smtClean="0"/>
          </a:p>
          <a:p>
            <a:pPr indent="-457200">
              <a:lnSpc>
                <a:spcPct val="200000"/>
              </a:lnSpc>
              <a:spcBef>
                <a:spcPts val="0"/>
              </a:spcBef>
              <a:buNone/>
            </a:pPr>
            <a:r>
              <a:rPr lang="en-US" sz="1200" dirty="0" smtClean="0"/>
              <a:t>Wiggins, G. (2011). The common-core math standards: They don't add up. </a:t>
            </a:r>
            <a:r>
              <a:rPr lang="en-US" sz="1200" i="1" dirty="0" smtClean="0"/>
              <a:t>Education Week</a:t>
            </a:r>
            <a:r>
              <a:rPr lang="en-US" sz="1200" dirty="0" smtClean="0"/>
              <a:t>, </a:t>
            </a:r>
            <a:r>
              <a:rPr lang="en-US" sz="1200" i="1" dirty="0" smtClean="0"/>
              <a:t>31</a:t>
            </a:r>
            <a:r>
              <a:rPr lang="en-US" sz="1200" dirty="0" smtClean="0"/>
              <a:t>(5), 22-23.</a:t>
            </a:r>
          </a:p>
          <a:p>
            <a:pPr indent="-457200">
              <a:lnSpc>
                <a:spcPct val="200000"/>
              </a:lnSpc>
              <a:spcBef>
                <a:spcPts val="0"/>
              </a:spcBef>
              <a:buNone/>
            </a:pPr>
            <a:r>
              <a:rPr lang="en-US" sz="1200" dirty="0" err="1" smtClean="0"/>
              <a:t>Yatvin</a:t>
            </a:r>
            <a:r>
              <a:rPr lang="en-US" sz="1200" dirty="0" smtClean="0"/>
              <a:t>, J. (2013). Warning: The common core standards may be harmful to children. </a:t>
            </a:r>
            <a:r>
              <a:rPr lang="en-US" sz="1200" i="1" dirty="0" smtClean="0"/>
              <a:t>Phi Delta </a:t>
            </a:r>
            <a:r>
              <a:rPr lang="en-US" sz="1200" i="1" dirty="0" err="1" smtClean="0"/>
              <a:t>Kappan</a:t>
            </a:r>
            <a:r>
              <a:rPr lang="en-US" sz="1200" i="1" dirty="0" smtClean="0"/>
              <a:t>, 94</a:t>
            </a:r>
            <a:r>
              <a:rPr lang="en-US" sz="1200" dirty="0" smtClean="0"/>
              <a:t>(6), 42-44. </a:t>
            </a:r>
          </a:p>
          <a:p>
            <a:pPr indent="-457200">
              <a:lnSpc>
                <a:spcPct val="200000"/>
              </a:lnSpc>
              <a:spcBef>
                <a:spcPts val="0"/>
              </a:spcBef>
              <a:buNone/>
            </a:pPr>
            <a:r>
              <a:rPr lang="en-US" sz="1200" dirty="0" err="1" smtClean="0"/>
              <a:t>Zunshine</a:t>
            </a:r>
            <a:r>
              <a:rPr lang="en-US" sz="1200" dirty="0" smtClean="0"/>
              <a:t>, L. (2013). Why fiction does it better. </a:t>
            </a:r>
            <a:r>
              <a:rPr lang="en-US" sz="1200" i="1" dirty="0" smtClean="0"/>
              <a:t>Chronicle Of Higher Education, 60</a:t>
            </a:r>
            <a:r>
              <a:rPr lang="en-US" sz="1200" dirty="0" smtClean="0"/>
              <a:t>(15), B4-B5.</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371600"/>
            <a:ext cx="7772400" cy="1143000"/>
          </a:xfrm>
        </p:spPr>
        <p:txBody>
          <a:bodyPr>
            <a:normAutofit fontScale="90000"/>
          </a:bodyPr>
          <a:lstStyle/>
          <a:p>
            <a:r>
              <a:rPr lang="en-US" b="1" dirty="0" smtClean="0"/>
              <a:t>How do the Common Core State Standards compare to previous state standards?</a:t>
            </a:r>
          </a:p>
        </p:txBody>
      </p:sp>
      <p:sp>
        <p:nvSpPr>
          <p:cNvPr id="3" name="Text Placeholder 2"/>
          <p:cNvSpPr>
            <a:spLocks noGrp="1"/>
          </p:cNvSpPr>
          <p:nvPr>
            <p:ph sz="quarter" idx="1"/>
          </p:nvPr>
        </p:nvSpPr>
        <p:spPr>
          <a:xfrm>
            <a:off x="914400" y="2438400"/>
            <a:ext cx="7772400" cy="3581400"/>
          </a:xfrm>
        </p:spPr>
        <p:txBody>
          <a:bodyPr>
            <a:noAutofit/>
          </a:bodyPr>
          <a:lstStyle/>
          <a:p>
            <a:pPr marL="0" indent="0">
              <a:buNone/>
            </a:pPr>
            <a:r>
              <a:rPr lang="en-US" sz="2000" dirty="0" smtClean="0"/>
              <a:t>“The Common Core State Standards were written by building on the best and highest state standards in existence in the U.S., examining the expectations of other high performing countries around the world, and careful study of the research and literature available on what students need to know and be able to do to be successful in college and careers. No state in the country was asked to lower their expectations for their students in adopting the Common Core. The standards are evidence-based, aligned with college and work expectations, include rigorous content and skills, and are informed by other top performing countries. They were developed in consultation with teachers and parents from across the country so they are also realistic and practical for the classroom” (Common Core State Standards Initiative, </a:t>
            </a:r>
            <a:r>
              <a:rPr lang="en-US" sz="2000" dirty="0" err="1" smtClean="0"/>
              <a:t>n.d</a:t>
            </a:r>
            <a:r>
              <a:rPr lang="en-US" sz="2000" dirty="0" smtClean="0"/>
              <a:t>.).</a:t>
            </a:r>
            <a:endParaRPr lang="en-US" sz="1700" dirty="0"/>
          </a:p>
        </p:txBody>
      </p:sp>
    </p:spTree>
    <p:custDataLst>
      <p:tags r:id="rId1"/>
    </p:custDataLst>
  </p:cSld>
  <p:clrMapOvr>
    <a:masterClrMapping/>
  </p:clrMapOvr>
  <p:transition advTm="6268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828800"/>
          </a:xfrm>
        </p:spPr>
        <p:txBody>
          <a:bodyPr>
            <a:normAutofit fontScale="90000"/>
          </a:bodyPr>
          <a:lstStyle/>
          <a:p>
            <a:r>
              <a:rPr lang="en-US" b="1" dirty="0" smtClean="0"/>
              <a:t>Why are the Common Core State Standards just for English language arts and math?</a:t>
            </a:r>
          </a:p>
        </p:txBody>
      </p:sp>
      <p:sp>
        <p:nvSpPr>
          <p:cNvPr id="3" name="Text Placeholder 2"/>
          <p:cNvSpPr>
            <a:spLocks noGrp="1"/>
          </p:cNvSpPr>
          <p:nvPr>
            <p:ph sz="quarter" idx="1"/>
          </p:nvPr>
        </p:nvSpPr>
        <p:spPr>
          <a:xfrm>
            <a:off x="914400" y="2362200"/>
            <a:ext cx="7772400" cy="3657600"/>
          </a:xfrm>
        </p:spPr>
        <p:txBody>
          <a:bodyPr>
            <a:normAutofit/>
          </a:bodyPr>
          <a:lstStyle/>
          <a:p>
            <a:pPr marL="0" indent="0">
              <a:buNone/>
            </a:pPr>
            <a:r>
              <a:rPr lang="en-US" sz="2000" dirty="0" smtClean="0"/>
              <a:t>“English language arts and math were the subjects chosen for the Common Core State Standards because they are areas upon which students build skill sets which are used in other subjects. They are also the subjects most frequently assessed for accountability purposes” (Common Core State Standards Initiative, </a:t>
            </a:r>
            <a:r>
              <a:rPr lang="en-US" sz="2000" dirty="0" err="1" smtClean="0"/>
              <a:t>n.d</a:t>
            </a:r>
            <a:r>
              <a:rPr lang="en-US" sz="2000" dirty="0" smtClean="0"/>
              <a:t>.).</a:t>
            </a:r>
          </a:p>
        </p:txBody>
      </p:sp>
    </p:spTree>
    <p:custDataLst>
      <p:tags r:id="rId1"/>
    </p:custDataLst>
  </p:cSld>
  <p:clrMapOvr>
    <a:masterClrMapping/>
  </p:clrMapOvr>
  <p:transition advTm="1971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554162"/>
          </a:xfrm>
        </p:spPr>
        <p:txBody>
          <a:bodyPr>
            <a:normAutofit/>
          </a:bodyPr>
          <a:lstStyle/>
          <a:p>
            <a:r>
              <a:rPr lang="en-US" sz="3600" b="1" dirty="0" smtClean="0"/>
              <a:t>Will there be tests based on the Common Core State Standards?</a:t>
            </a:r>
          </a:p>
        </p:txBody>
      </p:sp>
      <p:sp>
        <p:nvSpPr>
          <p:cNvPr id="3" name="Text Placeholder 2"/>
          <p:cNvSpPr>
            <a:spLocks noGrp="1"/>
          </p:cNvSpPr>
          <p:nvPr>
            <p:ph sz="quarter" idx="1"/>
          </p:nvPr>
        </p:nvSpPr>
        <p:spPr>
          <a:xfrm>
            <a:off x="914400" y="1828800"/>
            <a:ext cx="7772400" cy="4191000"/>
          </a:xfrm>
        </p:spPr>
        <p:txBody>
          <a:bodyPr>
            <a:normAutofit/>
          </a:bodyPr>
          <a:lstStyle/>
          <a:p>
            <a:pPr marL="0" indent="0">
              <a:buNone/>
            </a:pPr>
            <a:r>
              <a:rPr lang="en-US" sz="2000" dirty="0" smtClean="0"/>
              <a:t>“States that adopted the Common Core State Standards are currently collaborating to develop common assessments that will be aligned to the standards and replace existing end of year state assessments. These assessments will be available in the 2014-2015 school year” (Common Core State Standards Initiative, </a:t>
            </a:r>
            <a:r>
              <a:rPr lang="en-US" sz="2000" dirty="0" err="1" smtClean="0"/>
              <a:t>n.d</a:t>
            </a:r>
            <a:r>
              <a:rPr lang="en-US" sz="2000" dirty="0" smtClean="0"/>
              <a:t>.).</a:t>
            </a:r>
            <a:endParaRPr lang="en-US" sz="2000" dirty="0"/>
          </a:p>
        </p:txBody>
      </p:sp>
    </p:spTree>
    <p:custDataLst>
      <p:tags r:id="rId1"/>
    </p:custDataLst>
  </p:cSld>
  <p:clrMapOvr>
    <a:masterClrMapping/>
  </p:clrMapOvr>
  <p:transition advTm="2306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The English Language Arts Standards</a:t>
            </a:r>
            <a:endParaRPr lang="en-US" sz="3600" dirty="0"/>
          </a:p>
        </p:txBody>
      </p:sp>
      <p:sp>
        <p:nvSpPr>
          <p:cNvPr id="4" name="Text Placeholder 3"/>
          <p:cNvSpPr>
            <a:spLocks noGrp="1"/>
          </p:cNvSpPr>
          <p:nvPr>
            <p:ph type="body" idx="1"/>
          </p:nvPr>
        </p:nvSpPr>
        <p:spPr>
          <a:xfrm>
            <a:off x="914400" y="5367338"/>
            <a:ext cx="7351712" cy="1338262"/>
          </a:xfrm>
        </p:spPr>
        <p:txBody>
          <a:bodyPr>
            <a:normAutofit/>
          </a:bodyPr>
          <a:lstStyle/>
          <a:p>
            <a:pPr algn="ctr"/>
            <a:r>
              <a:rPr lang="en-US" sz="2000" dirty="0" smtClean="0"/>
              <a:t>The “Common Core State Standards for English Language Arts &amp; Literacy in History/Social Studies, Science &amp; Technical Subjects”</a:t>
            </a:r>
            <a:br>
              <a:rPr lang="en-US" sz="2000" dirty="0" smtClean="0"/>
            </a:br>
            <a:r>
              <a:rPr lang="en-US" sz="2000" dirty="0" smtClean="0"/>
              <a:t>are available for download at </a:t>
            </a:r>
            <a:r>
              <a:rPr lang="en-US" sz="2000" dirty="0" smtClean="0">
                <a:hlinkClick r:id="rId3"/>
              </a:rPr>
              <a:t>http://www.corestandards.org/assets/CCSSI_ELA%20Standards.pdf</a:t>
            </a:r>
            <a:r>
              <a:rPr lang="en-US" sz="2000" dirty="0" smtClean="0"/>
              <a:t>. </a:t>
            </a:r>
            <a:endParaRPr lang="en-US" sz="2000" dirty="0"/>
          </a:p>
        </p:txBody>
      </p:sp>
    </p:spTree>
  </p:cSld>
  <p:clrMapOvr>
    <a:masterClrMapping/>
  </p:clrMapOvr>
  <p:transition advTm="12729"/>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Goals of the English Language Arts Standards</a:t>
            </a:r>
            <a:endParaRPr lang="en-US" dirty="0"/>
          </a:p>
        </p:txBody>
      </p:sp>
      <p:sp>
        <p:nvSpPr>
          <p:cNvPr id="3" name="Text Placeholder 2"/>
          <p:cNvSpPr>
            <a:spLocks noGrp="1"/>
          </p:cNvSpPr>
          <p:nvPr>
            <p:ph sz="quarter" idx="1"/>
          </p:nvPr>
        </p:nvSpPr>
        <p:spPr/>
        <p:txBody>
          <a:bodyPr>
            <a:normAutofit/>
          </a:bodyPr>
          <a:lstStyle/>
          <a:p>
            <a:pPr marL="0" indent="0">
              <a:buNone/>
            </a:pPr>
            <a:r>
              <a:rPr lang="en-US" sz="2000" dirty="0" smtClean="0"/>
              <a:t>The Core Standards website offers seven descriptions of  students who meet the standards for English language arts literacy:</a:t>
            </a:r>
          </a:p>
          <a:p>
            <a:pPr marL="347663" lvl="0" indent="-231775">
              <a:buFont typeface="Arial" pitchFamily="34" charset="0"/>
              <a:buChar char="•"/>
            </a:pPr>
            <a:r>
              <a:rPr lang="en-US" sz="2000" dirty="0" smtClean="0"/>
              <a:t>They demonstrate independence.</a:t>
            </a:r>
          </a:p>
          <a:p>
            <a:pPr marL="347663" lvl="0" indent="-231775">
              <a:buFont typeface="Arial" pitchFamily="34" charset="0"/>
              <a:buChar char="•"/>
            </a:pPr>
            <a:r>
              <a:rPr lang="en-US" sz="2000" dirty="0" smtClean="0"/>
              <a:t>They build strong content knowledge.</a:t>
            </a:r>
          </a:p>
          <a:p>
            <a:pPr marL="347663" lvl="0" indent="-231775">
              <a:buFont typeface="Arial" pitchFamily="34" charset="0"/>
              <a:buChar char="•"/>
            </a:pPr>
            <a:r>
              <a:rPr lang="en-US" sz="2000" dirty="0" smtClean="0"/>
              <a:t>They respond to the varying demands of audience, task, purpose, and discipline.</a:t>
            </a:r>
          </a:p>
          <a:p>
            <a:pPr marL="347663" lvl="0" indent="-231775">
              <a:buFont typeface="Arial" pitchFamily="34" charset="0"/>
              <a:buChar char="•"/>
            </a:pPr>
            <a:r>
              <a:rPr lang="en-US" sz="2000" dirty="0" smtClean="0"/>
              <a:t>They comprehend as well as critique.</a:t>
            </a:r>
          </a:p>
          <a:p>
            <a:pPr marL="347663" lvl="0" indent="-231775">
              <a:buFont typeface="Arial" pitchFamily="34" charset="0"/>
              <a:buChar char="•"/>
            </a:pPr>
            <a:r>
              <a:rPr lang="en-US" sz="2000" dirty="0" smtClean="0"/>
              <a:t>They value evidence.</a:t>
            </a:r>
          </a:p>
          <a:p>
            <a:pPr marL="347663" lvl="0" indent="-231775">
              <a:buFont typeface="Arial" pitchFamily="34" charset="0"/>
              <a:buChar char="•"/>
            </a:pPr>
            <a:r>
              <a:rPr lang="en-US" sz="2000" dirty="0" smtClean="0"/>
              <a:t>They use technology and digital media strategically and capably.</a:t>
            </a:r>
          </a:p>
          <a:p>
            <a:pPr marL="347663" indent="-231775">
              <a:buFont typeface="Arial" pitchFamily="34" charset="0"/>
              <a:buChar char="•"/>
            </a:pPr>
            <a:r>
              <a:rPr lang="en-US" sz="2000" dirty="0" smtClean="0"/>
              <a:t>They come to understand other perspectives and cultures.</a:t>
            </a:r>
          </a:p>
          <a:p>
            <a:pPr marL="347663" indent="-231775">
              <a:buNone/>
            </a:pPr>
            <a:r>
              <a:rPr lang="en-US" sz="2000" dirty="0" smtClean="0"/>
              <a:t>(Common Core State Standards Initiative, </a:t>
            </a:r>
            <a:r>
              <a:rPr lang="en-US" sz="2000" i="1" dirty="0" smtClean="0"/>
              <a:t>English Language Arts Standards, </a:t>
            </a:r>
            <a:r>
              <a:rPr lang="en-US" sz="2000" dirty="0" err="1" smtClean="0"/>
              <a:t>n.d</a:t>
            </a:r>
            <a:r>
              <a:rPr lang="en-US" sz="2000" dirty="0" smtClean="0"/>
              <a:t>.)</a:t>
            </a:r>
            <a:endParaRPr lang="en-US" sz="2000" i="1" dirty="0" smtClean="0"/>
          </a:p>
        </p:txBody>
      </p:sp>
    </p:spTree>
    <p:custDataLst>
      <p:tags r:id="rId1"/>
    </p:custDataLst>
  </p:cSld>
  <p:clrMapOvr>
    <a:masterClrMapping/>
  </p:clrMapOvr>
  <p:transition advTm="4377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10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8"/>
</p:tagLst>
</file>

<file path=ppt/tags/tag10.xml><?xml version="1.0" encoding="utf-8"?>
<p:tagLst xmlns:a="http://schemas.openxmlformats.org/drawingml/2006/main" xmlns:r="http://schemas.openxmlformats.org/officeDocument/2006/relationships" xmlns:p="http://schemas.openxmlformats.org/presentationml/2006/main">
  <p:tag name="TIMING" val="|1.7"/>
</p:tagLst>
</file>

<file path=ppt/tags/tag11.xml><?xml version="1.0" encoding="utf-8"?>
<p:tagLst xmlns:a="http://schemas.openxmlformats.org/drawingml/2006/main" xmlns:r="http://schemas.openxmlformats.org/officeDocument/2006/relationships" xmlns:p="http://schemas.openxmlformats.org/presentationml/2006/main">
  <p:tag name="TIMING" val="|8.1|9.8|12.2|9|11.4"/>
</p:tagLst>
</file>

<file path=ppt/tags/tag12.xml><?xml version="1.0" encoding="utf-8"?>
<p:tagLst xmlns:a="http://schemas.openxmlformats.org/drawingml/2006/main" xmlns:r="http://schemas.openxmlformats.org/officeDocument/2006/relationships" xmlns:p="http://schemas.openxmlformats.org/presentationml/2006/main">
  <p:tag name="TIMING" val="|0.9|5.9|11|14.2"/>
</p:tagLst>
</file>

<file path=ppt/tags/tag13.xml><?xml version="1.0" encoding="utf-8"?>
<p:tagLst xmlns:a="http://schemas.openxmlformats.org/drawingml/2006/main" xmlns:r="http://schemas.openxmlformats.org/officeDocument/2006/relationships" xmlns:p="http://schemas.openxmlformats.org/presentationml/2006/main">
  <p:tag name="TIMING" val="|26.6"/>
</p:tagLst>
</file>

<file path=ppt/tags/tag14.xml><?xml version="1.0" encoding="utf-8"?>
<p:tagLst xmlns:a="http://schemas.openxmlformats.org/drawingml/2006/main" xmlns:r="http://schemas.openxmlformats.org/officeDocument/2006/relationships" xmlns:p="http://schemas.openxmlformats.org/presentationml/2006/main">
  <p:tag name="TIMING" val="|12.5"/>
</p:tagLst>
</file>

<file path=ppt/tags/tag15.xml><?xml version="1.0" encoding="utf-8"?>
<p:tagLst xmlns:a="http://schemas.openxmlformats.org/drawingml/2006/main" xmlns:r="http://schemas.openxmlformats.org/officeDocument/2006/relationships" xmlns:p="http://schemas.openxmlformats.org/presentationml/2006/main">
  <p:tag name="TIMING" val="|9.4"/>
</p:tagLst>
</file>

<file path=ppt/tags/tag16.xml><?xml version="1.0" encoding="utf-8"?>
<p:tagLst xmlns:a="http://schemas.openxmlformats.org/drawingml/2006/main" xmlns:r="http://schemas.openxmlformats.org/officeDocument/2006/relationships" xmlns:p="http://schemas.openxmlformats.org/presentationml/2006/main">
  <p:tag name="TIMING" val="|6"/>
</p:tagLst>
</file>

<file path=ppt/tags/tag17.xml><?xml version="1.0" encoding="utf-8"?>
<p:tagLst xmlns:a="http://schemas.openxmlformats.org/drawingml/2006/main" xmlns:r="http://schemas.openxmlformats.org/officeDocument/2006/relationships" xmlns:p="http://schemas.openxmlformats.org/presentationml/2006/main">
  <p:tag name="TIMING" val="|8.4"/>
</p:tagLst>
</file>

<file path=ppt/tags/tag18.xml><?xml version="1.0" encoding="utf-8"?>
<p:tagLst xmlns:a="http://schemas.openxmlformats.org/drawingml/2006/main" xmlns:r="http://schemas.openxmlformats.org/officeDocument/2006/relationships" xmlns:p="http://schemas.openxmlformats.org/presentationml/2006/main">
  <p:tag name="TIMING" val="|14.9|34|13.9"/>
</p:tagLst>
</file>

<file path=ppt/tags/tag19.xml><?xml version="1.0" encoding="utf-8"?>
<p:tagLst xmlns:a="http://schemas.openxmlformats.org/drawingml/2006/main" xmlns:r="http://schemas.openxmlformats.org/officeDocument/2006/relationships" xmlns:p="http://schemas.openxmlformats.org/presentationml/2006/main">
  <p:tag name="TIMING" val="|38.8"/>
</p:tagLst>
</file>

<file path=ppt/tags/tag2.xml><?xml version="1.0" encoding="utf-8"?>
<p:tagLst xmlns:a="http://schemas.openxmlformats.org/drawingml/2006/main" xmlns:r="http://schemas.openxmlformats.org/officeDocument/2006/relationships" xmlns:p="http://schemas.openxmlformats.org/presentationml/2006/main">
  <p:tag name="TIMING" val="|5.1"/>
</p:tagLst>
</file>

<file path=ppt/tags/tag20.xml><?xml version="1.0" encoding="utf-8"?>
<p:tagLst xmlns:a="http://schemas.openxmlformats.org/drawingml/2006/main" xmlns:r="http://schemas.openxmlformats.org/officeDocument/2006/relationships" xmlns:p="http://schemas.openxmlformats.org/presentationml/2006/main">
  <p:tag name="TIMING" val="|10.2"/>
</p:tagLst>
</file>

<file path=ppt/tags/tag21.xml><?xml version="1.0" encoding="utf-8"?>
<p:tagLst xmlns:a="http://schemas.openxmlformats.org/drawingml/2006/main" xmlns:r="http://schemas.openxmlformats.org/officeDocument/2006/relationships" xmlns:p="http://schemas.openxmlformats.org/presentationml/2006/main">
  <p:tag name="TIMING" val="|23.8|13.6"/>
</p:tagLst>
</file>

<file path=ppt/tags/tag22.xml><?xml version="1.0" encoding="utf-8"?>
<p:tagLst xmlns:a="http://schemas.openxmlformats.org/drawingml/2006/main" xmlns:r="http://schemas.openxmlformats.org/officeDocument/2006/relationships" xmlns:p="http://schemas.openxmlformats.org/presentationml/2006/main">
  <p:tag name="TIMING" val="|15.7"/>
</p:tagLst>
</file>

<file path=ppt/tags/tag23.xml><?xml version="1.0" encoding="utf-8"?>
<p:tagLst xmlns:a="http://schemas.openxmlformats.org/drawingml/2006/main" xmlns:r="http://schemas.openxmlformats.org/officeDocument/2006/relationships" xmlns:p="http://schemas.openxmlformats.org/presentationml/2006/main">
  <p:tag name="TIMING" val="|91.9"/>
</p:tagLst>
</file>

<file path=ppt/tags/tag24.xml><?xml version="1.0" encoding="utf-8"?>
<p:tagLst xmlns:a="http://schemas.openxmlformats.org/drawingml/2006/main" xmlns:r="http://schemas.openxmlformats.org/officeDocument/2006/relationships" xmlns:p="http://schemas.openxmlformats.org/presentationml/2006/main">
  <p:tag name="TIMING" val="|25.1|15.1"/>
</p:tagLst>
</file>

<file path=ppt/tags/tag25.xml><?xml version="1.0" encoding="utf-8"?>
<p:tagLst xmlns:a="http://schemas.openxmlformats.org/drawingml/2006/main" xmlns:r="http://schemas.openxmlformats.org/officeDocument/2006/relationships" xmlns:p="http://schemas.openxmlformats.org/presentationml/2006/main">
  <p:tag name="TIMING" val="|71.9|9.7|7.1|6.3"/>
</p:tagLst>
</file>

<file path=ppt/tags/tag26.xml><?xml version="1.0" encoding="utf-8"?>
<p:tagLst xmlns:a="http://schemas.openxmlformats.org/drawingml/2006/main" xmlns:r="http://schemas.openxmlformats.org/officeDocument/2006/relationships" xmlns:p="http://schemas.openxmlformats.org/presentationml/2006/main">
  <p:tag name="TIMING" val="|14.1|20|34.2|29.5|5.7|43.3"/>
</p:tagLst>
</file>

<file path=ppt/tags/tag27.xml><?xml version="1.0" encoding="utf-8"?>
<p:tagLst xmlns:a="http://schemas.openxmlformats.org/drawingml/2006/main" xmlns:r="http://schemas.openxmlformats.org/officeDocument/2006/relationships" xmlns:p="http://schemas.openxmlformats.org/presentationml/2006/main">
  <p:tag name="TIMING" val="|35.6|18.1|21"/>
</p:tagLst>
</file>

<file path=ppt/tags/tag28.xml><?xml version="1.0" encoding="utf-8"?>
<p:tagLst xmlns:a="http://schemas.openxmlformats.org/drawingml/2006/main" xmlns:r="http://schemas.openxmlformats.org/officeDocument/2006/relationships" xmlns:p="http://schemas.openxmlformats.org/presentationml/2006/main">
  <p:tag name="TIMING" val="|4.9|16.8"/>
</p:tagLst>
</file>

<file path=ppt/tags/tag29.xml><?xml version="1.0" encoding="utf-8"?>
<p:tagLst xmlns:a="http://schemas.openxmlformats.org/drawingml/2006/main" xmlns:r="http://schemas.openxmlformats.org/officeDocument/2006/relationships" xmlns:p="http://schemas.openxmlformats.org/presentationml/2006/main">
  <p:tag name="TIMING" val="|0.7"/>
</p:tagLst>
</file>

<file path=ppt/tags/tag3.xml><?xml version="1.0" encoding="utf-8"?>
<p:tagLst xmlns:a="http://schemas.openxmlformats.org/drawingml/2006/main" xmlns:r="http://schemas.openxmlformats.org/officeDocument/2006/relationships" xmlns:p="http://schemas.openxmlformats.org/presentationml/2006/main">
  <p:tag name="TIMING" val="|4.2"/>
</p:tagLst>
</file>

<file path=ppt/tags/tag30.xml><?xml version="1.0" encoding="utf-8"?>
<p:tagLst xmlns:a="http://schemas.openxmlformats.org/drawingml/2006/main" xmlns:r="http://schemas.openxmlformats.org/officeDocument/2006/relationships" xmlns:p="http://schemas.openxmlformats.org/presentationml/2006/main">
  <p:tag name="TIMING" val="|28.6|9.6|20.3"/>
</p:tagLst>
</file>

<file path=ppt/tags/tag31.xml><?xml version="1.0" encoding="utf-8"?>
<p:tagLst xmlns:a="http://schemas.openxmlformats.org/drawingml/2006/main" xmlns:r="http://schemas.openxmlformats.org/officeDocument/2006/relationships" xmlns:p="http://schemas.openxmlformats.org/presentationml/2006/main">
  <p:tag name="TIMING" val="|30.3|9.5|8.1"/>
</p:tagLst>
</file>

<file path=ppt/tags/tag32.xml><?xml version="1.0" encoding="utf-8"?>
<p:tagLst xmlns:a="http://schemas.openxmlformats.org/drawingml/2006/main" xmlns:r="http://schemas.openxmlformats.org/officeDocument/2006/relationships" xmlns:p="http://schemas.openxmlformats.org/presentationml/2006/main">
  <p:tag name="TIMING" val="|30.8|6.9|7.1|8.8|6.6"/>
</p:tagLst>
</file>

<file path=ppt/tags/tag33.xml><?xml version="1.0" encoding="utf-8"?>
<p:tagLst xmlns:a="http://schemas.openxmlformats.org/drawingml/2006/main" xmlns:r="http://schemas.openxmlformats.org/officeDocument/2006/relationships" xmlns:p="http://schemas.openxmlformats.org/presentationml/2006/main">
  <p:tag name="TIMING" val="|31.1|7.8|13.9|13.4|9.9|26.8"/>
</p:tagLst>
</file>

<file path=ppt/tags/tag34.xml><?xml version="1.0" encoding="utf-8"?>
<p:tagLst xmlns:a="http://schemas.openxmlformats.org/drawingml/2006/main" xmlns:r="http://schemas.openxmlformats.org/officeDocument/2006/relationships" xmlns:p="http://schemas.openxmlformats.org/presentationml/2006/main">
  <p:tag name="TIMING" val="|35.3|17.6|21.9"/>
</p:tagLst>
</file>

<file path=ppt/tags/tag4.xml><?xml version="1.0" encoding="utf-8"?>
<p:tagLst xmlns:a="http://schemas.openxmlformats.org/drawingml/2006/main" xmlns:r="http://schemas.openxmlformats.org/officeDocument/2006/relationships" xmlns:p="http://schemas.openxmlformats.org/presentationml/2006/main">
  <p:tag name="TIMING" val="|5.9"/>
</p:tagLst>
</file>

<file path=ppt/tags/tag5.xml><?xml version="1.0" encoding="utf-8"?>
<p:tagLst xmlns:a="http://schemas.openxmlformats.org/drawingml/2006/main" xmlns:r="http://schemas.openxmlformats.org/officeDocument/2006/relationships" xmlns:p="http://schemas.openxmlformats.org/presentationml/2006/main">
  <p:tag name="TIMING" val="|8.2|2.4|3.5|5|3.9|2|5.1"/>
</p:tagLst>
</file>

<file path=ppt/tags/tag6.xml><?xml version="1.0" encoding="utf-8"?>
<p:tagLst xmlns:a="http://schemas.openxmlformats.org/drawingml/2006/main" xmlns:r="http://schemas.openxmlformats.org/officeDocument/2006/relationships" xmlns:p="http://schemas.openxmlformats.org/presentationml/2006/main">
  <p:tag name="TIMING" val="|6.4|6.8|14.7"/>
</p:tagLst>
</file>

<file path=ppt/tags/tag7.xml><?xml version="1.0" encoding="utf-8"?>
<p:tagLst xmlns:a="http://schemas.openxmlformats.org/drawingml/2006/main" xmlns:r="http://schemas.openxmlformats.org/officeDocument/2006/relationships" xmlns:p="http://schemas.openxmlformats.org/presentationml/2006/main">
  <p:tag name="TIMING" val="|5.5|13.4|13"/>
</p:tagLst>
</file>

<file path=ppt/tags/tag8.xml><?xml version="1.0" encoding="utf-8"?>
<p:tagLst xmlns:a="http://schemas.openxmlformats.org/drawingml/2006/main" xmlns:r="http://schemas.openxmlformats.org/officeDocument/2006/relationships" xmlns:p="http://schemas.openxmlformats.org/presentationml/2006/main">
  <p:tag name="TIMING" val="|4.2|10.4"/>
</p:tagLst>
</file>

<file path=ppt/tags/tag9.xml><?xml version="1.0" encoding="utf-8"?>
<p:tagLst xmlns:a="http://schemas.openxmlformats.org/drawingml/2006/main" xmlns:r="http://schemas.openxmlformats.org/officeDocument/2006/relationships" xmlns:p="http://schemas.openxmlformats.org/presentationml/2006/main">
  <p:tag name="TIMING" val="|4.9|7.9|12.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2006</TotalTime>
  <Words>7565</Words>
  <Application>Microsoft Office PowerPoint</Application>
  <PresentationFormat>On-screen Show (4:3)</PresentationFormat>
  <Paragraphs>307</Paragraphs>
  <Slides>44</Slides>
  <Notes>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Perpetua</vt:lpstr>
      <vt:lpstr>Calibri</vt:lpstr>
      <vt:lpstr>Arial</vt:lpstr>
      <vt:lpstr>Wingdings 2</vt:lpstr>
      <vt:lpstr>Franklin Gothic Book</vt:lpstr>
      <vt:lpstr>Equity</vt:lpstr>
      <vt:lpstr>Are the Common Core State Standards for Christian Schools?</vt:lpstr>
      <vt:lpstr>Background and Overview of the Common Core State Standards (CCSS)</vt:lpstr>
      <vt:lpstr>What are the Common Core State Standards?</vt:lpstr>
      <vt:lpstr>Mission Statement</vt:lpstr>
      <vt:lpstr>How do the Common Core State Standards compare to previous state standards?</vt:lpstr>
      <vt:lpstr>Why are the Common Core State Standards just for English language arts and math?</vt:lpstr>
      <vt:lpstr>Will there be tests based on the Common Core State Standards?</vt:lpstr>
      <vt:lpstr>The English Language Arts Standards</vt:lpstr>
      <vt:lpstr>Goals of the English Language Arts Standards</vt:lpstr>
      <vt:lpstr>Key Points of the English Language Arts Standards</vt:lpstr>
      <vt:lpstr>Key Points of the English Language Arts Standards</vt:lpstr>
      <vt:lpstr>Key Points of the English Language Arts Standards</vt:lpstr>
      <vt:lpstr>Key Points of the English Language Arts Standards</vt:lpstr>
      <vt:lpstr>Key Points of the English Language Arts Standards</vt:lpstr>
      <vt:lpstr>The Mathematics Standards</vt:lpstr>
      <vt:lpstr>Goals of the Mathematics Standards</vt:lpstr>
      <vt:lpstr>Key Points of the Mathematics Standards</vt:lpstr>
      <vt:lpstr>Key Points of the Mathematics Standards</vt:lpstr>
      <vt:lpstr>Evaluating the Standards</vt:lpstr>
      <vt:lpstr>Positive Elements and Strengths</vt:lpstr>
      <vt:lpstr>Positive Elements and Strengths</vt:lpstr>
      <vt:lpstr>Positive Elements and Strengths</vt:lpstr>
      <vt:lpstr>Positive Elements and Strengths</vt:lpstr>
      <vt:lpstr>Negative Elements and Weaknesses </vt:lpstr>
      <vt:lpstr>Negative Elements and Weaknesses </vt:lpstr>
      <vt:lpstr>Negative Elements and Weaknesses </vt:lpstr>
      <vt:lpstr>Negative Elements and Weaknesses </vt:lpstr>
      <vt:lpstr>Negative Elements and Weaknesses </vt:lpstr>
      <vt:lpstr>Negative Elements and Weaknesses </vt:lpstr>
      <vt:lpstr>Negative Elements and Weaknesses </vt:lpstr>
      <vt:lpstr>Negative Elements and Weaknesses </vt:lpstr>
      <vt:lpstr>Should Christian Schools Adopt the Common Core State Standards?</vt:lpstr>
      <vt:lpstr>Why Do Private Schools Adopt the Common Core State Standards?</vt:lpstr>
      <vt:lpstr>Why Do Private Schools Adopt the Common Core State Standards?</vt:lpstr>
      <vt:lpstr>The Example of Catholic Schools</vt:lpstr>
      <vt:lpstr>The Example of Catholic Schools</vt:lpstr>
      <vt:lpstr>The Example of Reformed Schools</vt:lpstr>
      <vt:lpstr>The Example of Protestant Schools</vt:lpstr>
      <vt:lpstr>ACSI encourages all Christian schools to:</vt:lpstr>
      <vt:lpstr>What Should Administrators and Teachers Consider about the CCSS?</vt:lpstr>
      <vt:lpstr>Closing Thought</vt:lpstr>
      <vt:lpstr>References</vt:lpstr>
      <vt:lpstr>References, continued</vt:lpstr>
      <vt:lpstr>References, continued</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Common Core State Standards for Christian Schools?</dc:title>
  <dc:creator>Matthew Mast</dc:creator>
  <cp:lastModifiedBy>Lucas Hilty</cp:lastModifiedBy>
  <cp:revision>85</cp:revision>
  <dcterms:created xsi:type="dcterms:W3CDTF">2014-02-28T20:39:21Z</dcterms:created>
  <dcterms:modified xsi:type="dcterms:W3CDTF">2018-02-08T18:34:56Z</dcterms:modified>
</cp:coreProperties>
</file>