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15"/>
  </p:notesMasterIdLst>
  <p:sldIdLst>
    <p:sldId id="257" r:id="rId5"/>
    <p:sldId id="258" r:id="rId6"/>
    <p:sldId id="259" r:id="rId7"/>
    <p:sldId id="260" r:id="rId8"/>
    <p:sldId id="261" r:id="rId9"/>
    <p:sldId id="262" r:id="rId10"/>
    <p:sldId id="263" r:id="rId11"/>
    <p:sldId id="264" r:id="rId12"/>
    <p:sldId id="265" r:id="rId13"/>
    <p:sldId id="269" r:id="rId14"/>
  </p:sldIdLst>
  <p:sldSz cx="7772400" cy="10058400"/>
  <p:notesSz cx="70104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C87C0FAF-32DC-4776-A2FB-4ECE4CC2A786}" v="1" dt="2020-08-14T14:22:46.136"/>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7257" autoAdjust="0"/>
    <p:restoredTop sz="94206" autoAdjust="0"/>
  </p:normalViewPr>
  <p:slideViewPr>
    <p:cSldViewPr snapToGrid="0">
      <p:cViewPr varScale="1">
        <p:scale>
          <a:sx n="77" d="100"/>
          <a:sy n="77" d="100"/>
        </p:scale>
        <p:origin x="2682" y="108"/>
      </p:cViewPr>
      <p:guideLst/>
    </p:cSldViewPr>
  </p:slideViewPr>
  <p:outlineViewPr>
    <p:cViewPr>
      <p:scale>
        <a:sx n="33" d="100"/>
        <a:sy n="33" d="100"/>
      </p:scale>
      <p:origin x="0" y="0"/>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presProps" Target="presProps.xml"/><Relationship Id="rId20"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notesMaster" Target="notesMasters/notesMaster1.xml"/><Relationship Id="rId10" Type="http://schemas.openxmlformats.org/officeDocument/2006/relationships/slide" Target="slides/slide6.xml"/><Relationship Id="rId19"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970338" y="0"/>
            <a:ext cx="3038475" cy="466725"/>
          </a:xfrm>
          <a:prstGeom prst="rect">
            <a:avLst/>
          </a:prstGeom>
        </p:spPr>
        <p:txBody>
          <a:bodyPr vert="horz" lIns="91440" tIns="45720" rIns="91440" bIns="45720" rtlCol="0"/>
          <a:lstStyle>
            <a:lvl1pPr algn="r">
              <a:defRPr sz="1200"/>
            </a:lvl1pPr>
          </a:lstStyle>
          <a:p>
            <a:fld id="{166DD776-516F-426A-A7F4-E1AF754AEA2B}" type="datetimeFigureOut">
              <a:rPr lang="en-US" smtClean="0"/>
              <a:t>8/20/2020</a:t>
            </a:fld>
            <a:endParaRPr lang="en-US"/>
          </a:p>
        </p:txBody>
      </p:sp>
      <p:sp>
        <p:nvSpPr>
          <p:cNvPr id="4" name="Slide Image Placeholder 3"/>
          <p:cNvSpPr>
            <a:spLocks noGrp="1" noRot="1" noChangeAspect="1"/>
          </p:cNvSpPr>
          <p:nvPr>
            <p:ph type="sldImg" idx="2"/>
          </p:nvPr>
        </p:nvSpPr>
        <p:spPr>
          <a:xfrm>
            <a:off x="2293938" y="1162050"/>
            <a:ext cx="2422525" cy="31369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701675" y="4473575"/>
            <a:ext cx="5607050" cy="3660775"/>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675"/>
            <a:ext cx="3038475" cy="466725"/>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970338" y="8829675"/>
            <a:ext cx="3038475" cy="466725"/>
          </a:xfrm>
          <a:prstGeom prst="rect">
            <a:avLst/>
          </a:prstGeom>
        </p:spPr>
        <p:txBody>
          <a:bodyPr vert="horz" lIns="91440" tIns="45720" rIns="91440" bIns="45720" rtlCol="0" anchor="b"/>
          <a:lstStyle>
            <a:lvl1pPr algn="r">
              <a:defRPr sz="1200"/>
            </a:lvl1pPr>
          </a:lstStyle>
          <a:p>
            <a:fld id="{C12ACFCB-D493-4B83-9637-7556CC5B3A3E}" type="slidenum">
              <a:rPr lang="en-US" smtClean="0"/>
              <a:t>‹#›</a:t>
            </a:fld>
            <a:endParaRPr lang="en-US"/>
          </a:p>
        </p:txBody>
      </p:sp>
    </p:spTree>
    <p:extLst>
      <p:ext uri="{BB962C8B-B14F-4D97-AF65-F5344CB8AC3E}">
        <p14:creationId xmlns:p14="http://schemas.microsoft.com/office/powerpoint/2010/main" val="341362061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12ACFCB-D493-4B83-9637-7556CC5B3A3E}" type="slidenum">
              <a:rPr lang="en-US" smtClean="0"/>
              <a:t>8</a:t>
            </a:fld>
            <a:endParaRPr lang="en-US"/>
          </a:p>
        </p:txBody>
      </p:sp>
    </p:spTree>
    <p:extLst>
      <p:ext uri="{BB962C8B-B14F-4D97-AF65-F5344CB8AC3E}">
        <p14:creationId xmlns:p14="http://schemas.microsoft.com/office/powerpoint/2010/main" val="424439559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1646133"/>
            <a:ext cx="6606540" cy="3501813"/>
          </a:xfrm>
        </p:spPr>
        <p:txBody>
          <a:bodyPr anchor="b"/>
          <a:lstStyle>
            <a:lvl1pPr algn="ctr">
              <a:defRPr sz="5100"/>
            </a:lvl1pPr>
          </a:lstStyle>
          <a:p>
            <a:r>
              <a:rPr lang="en-US"/>
              <a:t>Click to edit Master title style</a:t>
            </a:r>
            <a:endParaRPr lang="en-US" dirty="0"/>
          </a:p>
        </p:txBody>
      </p:sp>
      <p:sp>
        <p:nvSpPr>
          <p:cNvPr id="3" name="Subtitle 2"/>
          <p:cNvSpPr>
            <a:spLocks noGrp="1"/>
          </p:cNvSpPr>
          <p:nvPr>
            <p:ph type="subTitle" idx="1"/>
          </p:nvPr>
        </p:nvSpPr>
        <p:spPr>
          <a:xfrm>
            <a:off x="971550" y="5282989"/>
            <a:ext cx="5829300" cy="2428451"/>
          </a:xfrm>
        </p:spPr>
        <p:txBody>
          <a:bodyPr/>
          <a:lstStyle>
            <a:lvl1pPr marL="0" indent="0" algn="ctr">
              <a:buNone/>
              <a:defRPr sz="2040"/>
            </a:lvl1pPr>
            <a:lvl2pPr marL="388620" indent="0" algn="ctr">
              <a:buNone/>
              <a:defRPr sz="1700"/>
            </a:lvl2pPr>
            <a:lvl3pPr marL="777240" indent="0" algn="ctr">
              <a:buNone/>
              <a:defRPr sz="1530"/>
            </a:lvl3pPr>
            <a:lvl4pPr marL="1165860" indent="0" algn="ctr">
              <a:buNone/>
              <a:defRPr sz="1360"/>
            </a:lvl4pPr>
            <a:lvl5pPr marL="1554480" indent="0" algn="ctr">
              <a:buNone/>
              <a:defRPr sz="1360"/>
            </a:lvl5pPr>
            <a:lvl6pPr marL="1943100" indent="0" algn="ctr">
              <a:buNone/>
              <a:defRPr sz="1360"/>
            </a:lvl6pPr>
            <a:lvl7pPr marL="2331720" indent="0" algn="ctr">
              <a:buNone/>
              <a:defRPr sz="1360"/>
            </a:lvl7pPr>
            <a:lvl8pPr marL="2720340" indent="0" algn="ctr">
              <a:buNone/>
              <a:defRPr sz="1360"/>
            </a:lvl8pPr>
            <a:lvl9pPr marL="3108960" indent="0" algn="ctr">
              <a:buNone/>
              <a:defRPr sz="136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36A68682-072C-4EA8-B9C6-EA58FCD6C701}" type="datetimeFigureOut">
              <a:rPr lang="en-US" smtClean="0"/>
              <a:t>8/20/2020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3505837-4A89-4BB3-8300-60F68225CE72}" type="slidenum">
              <a:rPr lang="en-US" smtClean="0"/>
              <a:t>‹#›</a:t>
            </a:fld>
            <a:endParaRPr lang="en-US"/>
          </a:p>
        </p:txBody>
      </p:sp>
    </p:spTree>
    <p:extLst>
      <p:ext uri="{BB962C8B-B14F-4D97-AF65-F5344CB8AC3E}">
        <p14:creationId xmlns:p14="http://schemas.microsoft.com/office/powerpoint/2010/main" val="1361872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6A68682-072C-4EA8-B9C6-EA58FCD6C701}" type="datetimeFigureOut">
              <a:rPr lang="en-US" smtClean="0"/>
              <a:t>8/20/2020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3505837-4A89-4BB3-8300-60F68225CE72}" type="slidenum">
              <a:rPr lang="en-US" smtClean="0"/>
              <a:t>‹#›</a:t>
            </a:fld>
            <a:endParaRPr lang="en-US"/>
          </a:p>
        </p:txBody>
      </p:sp>
    </p:spTree>
    <p:extLst>
      <p:ext uri="{BB962C8B-B14F-4D97-AF65-F5344CB8AC3E}">
        <p14:creationId xmlns:p14="http://schemas.microsoft.com/office/powerpoint/2010/main" val="7077169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562124" y="535517"/>
            <a:ext cx="1675924" cy="8524029"/>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534353" y="535517"/>
            <a:ext cx="4930616" cy="852402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6A68682-072C-4EA8-B9C6-EA58FCD6C701}" type="datetimeFigureOut">
              <a:rPr lang="en-US" smtClean="0"/>
              <a:t>8/20/2020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3505837-4A89-4BB3-8300-60F68225CE72}" type="slidenum">
              <a:rPr lang="en-US" smtClean="0"/>
              <a:t>‹#›</a:t>
            </a:fld>
            <a:endParaRPr lang="en-US"/>
          </a:p>
        </p:txBody>
      </p:sp>
    </p:spTree>
    <p:extLst>
      <p:ext uri="{BB962C8B-B14F-4D97-AF65-F5344CB8AC3E}">
        <p14:creationId xmlns:p14="http://schemas.microsoft.com/office/powerpoint/2010/main" val="14959051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6A68682-072C-4EA8-B9C6-EA58FCD6C701}" type="datetimeFigureOut">
              <a:rPr lang="en-US" smtClean="0"/>
              <a:t>8/20/2020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3505837-4A89-4BB3-8300-60F68225CE72}" type="slidenum">
              <a:rPr lang="en-US" smtClean="0"/>
              <a:t>‹#›</a:t>
            </a:fld>
            <a:endParaRPr lang="en-US"/>
          </a:p>
        </p:txBody>
      </p:sp>
    </p:spTree>
    <p:extLst>
      <p:ext uri="{BB962C8B-B14F-4D97-AF65-F5344CB8AC3E}">
        <p14:creationId xmlns:p14="http://schemas.microsoft.com/office/powerpoint/2010/main" val="9170723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0305" y="2507618"/>
            <a:ext cx="6703695" cy="4184014"/>
          </a:xfrm>
        </p:spPr>
        <p:txBody>
          <a:bodyPr anchor="b"/>
          <a:lstStyle>
            <a:lvl1pPr>
              <a:defRPr sz="5100"/>
            </a:lvl1pPr>
          </a:lstStyle>
          <a:p>
            <a:r>
              <a:rPr lang="en-US"/>
              <a:t>Click to edit Master title style</a:t>
            </a:r>
            <a:endParaRPr lang="en-US" dirty="0"/>
          </a:p>
        </p:txBody>
      </p:sp>
      <p:sp>
        <p:nvSpPr>
          <p:cNvPr id="3" name="Text Placeholder 2"/>
          <p:cNvSpPr>
            <a:spLocks noGrp="1"/>
          </p:cNvSpPr>
          <p:nvPr>
            <p:ph type="body" idx="1"/>
          </p:nvPr>
        </p:nvSpPr>
        <p:spPr>
          <a:xfrm>
            <a:off x="530305" y="6731215"/>
            <a:ext cx="6703695" cy="2200274"/>
          </a:xfrm>
        </p:spPr>
        <p:txBody>
          <a:bodyPr/>
          <a:lstStyle>
            <a:lvl1pPr marL="0" indent="0">
              <a:buNone/>
              <a:defRPr sz="2040">
                <a:solidFill>
                  <a:schemeClr val="tx1"/>
                </a:solidFill>
              </a:defRPr>
            </a:lvl1pPr>
            <a:lvl2pPr marL="388620" indent="0">
              <a:buNone/>
              <a:defRPr sz="1700">
                <a:solidFill>
                  <a:schemeClr val="tx1">
                    <a:tint val="75000"/>
                  </a:schemeClr>
                </a:solidFill>
              </a:defRPr>
            </a:lvl2pPr>
            <a:lvl3pPr marL="777240" indent="0">
              <a:buNone/>
              <a:defRPr sz="1530">
                <a:solidFill>
                  <a:schemeClr val="tx1">
                    <a:tint val="75000"/>
                  </a:schemeClr>
                </a:solidFill>
              </a:defRPr>
            </a:lvl3pPr>
            <a:lvl4pPr marL="1165860" indent="0">
              <a:buNone/>
              <a:defRPr sz="1360">
                <a:solidFill>
                  <a:schemeClr val="tx1">
                    <a:tint val="75000"/>
                  </a:schemeClr>
                </a:solidFill>
              </a:defRPr>
            </a:lvl4pPr>
            <a:lvl5pPr marL="1554480" indent="0">
              <a:buNone/>
              <a:defRPr sz="1360">
                <a:solidFill>
                  <a:schemeClr val="tx1">
                    <a:tint val="75000"/>
                  </a:schemeClr>
                </a:solidFill>
              </a:defRPr>
            </a:lvl5pPr>
            <a:lvl6pPr marL="1943100" indent="0">
              <a:buNone/>
              <a:defRPr sz="1360">
                <a:solidFill>
                  <a:schemeClr val="tx1">
                    <a:tint val="75000"/>
                  </a:schemeClr>
                </a:solidFill>
              </a:defRPr>
            </a:lvl6pPr>
            <a:lvl7pPr marL="2331720" indent="0">
              <a:buNone/>
              <a:defRPr sz="1360">
                <a:solidFill>
                  <a:schemeClr val="tx1">
                    <a:tint val="75000"/>
                  </a:schemeClr>
                </a:solidFill>
              </a:defRPr>
            </a:lvl7pPr>
            <a:lvl8pPr marL="2720340" indent="0">
              <a:buNone/>
              <a:defRPr sz="1360">
                <a:solidFill>
                  <a:schemeClr val="tx1">
                    <a:tint val="75000"/>
                  </a:schemeClr>
                </a:solidFill>
              </a:defRPr>
            </a:lvl8pPr>
            <a:lvl9pPr marL="3108960" indent="0">
              <a:buNone/>
              <a:defRPr sz="136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6A68682-072C-4EA8-B9C6-EA58FCD6C701}" type="datetimeFigureOut">
              <a:rPr lang="en-US" smtClean="0"/>
              <a:t>8/20/2020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3505837-4A89-4BB3-8300-60F68225CE72}" type="slidenum">
              <a:rPr lang="en-US" smtClean="0"/>
              <a:t>‹#›</a:t>
            </a:fld>
            <a:endParaRPr lang="en-US"/>
          </a:p>
        </p:txBody>
      </p:sp>
    </p:spTree>
    <p:extLst>
      <p:ext uri="{BB962C8B-B14F-4D97-AF65-F5344CB8AC3E}">
        <p14:creationId xmlns:p14="http://schemas.microsoft.com/office/powerpoint/2010/main" val="6345973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534353" y="2677584"/>
            <a:ext cx="3303270"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934778" y="2677584"/>
            <a:ext cx="3303270"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36A68682-072C-4EA8-B9C6-EA58FCD6C701}" type="datetimeFigureOut">
              <a:rPr lang="en-US" smtClean="0"/>
              <a:t>8/20/2020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3505837-4A89-4BB3-8300-60F68225CE72}" type="slidenum">
              <a:rPr lang="en-US" smtClean="0"/>
              <a:t>‹#›</a:t>
            </a:fld>
            <a:endParaRPr lang="en-US"/>
          </a:p>
        </p:txBody>
      </p:sp>
    </p:spTree>
    <p:extLst>
      <p:ext uri="{BB962C8B-B14F-4D97-AF65-F5344CB8AC3E}">
        <p14:creationId xmlns:p14="http://schemas.microsoft.com/office/powerpoint/2010/main" val="66751258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5365" y="535519"/>
            <a:ext cx="6703695" cy="1944159"/>
          </a:xfrm>
        </p:spPr>
        <p:txBody>
          <a:bodyPr/>
          <a:lstStyle/>
          <a:p>
            <a:r>
              <a:rPr lang="en-US"/>
              <a:t>Click to edit Master title style</a:t>
            </a:r>
            <a:endParaRPr lang="en-US" dirty="0"/>
          </a:p>
        </p:txBody>
      </p:sp>
      <p:sp>
        <p:nvSpPr>
          <p:cNvPr id="3" name="Text Placeholder 2"/>
          <p:cNvSpPr>
            <a:spLocks noGrp="1"/>
          </p:cNvSpPr>
          <p:nvPr>
            <p:ph type="body" idx="1"/>
          </p:nvPr>
        </p:nvSpPr>
        <p:spPr>
          <a:xfrm>
            <a:off x="535366" y="2465706"/>
            <a:ext cx="3288089" cy="1208404"/>
          </a:xfrm>
        </p:spPr>
        <p:txBody>
          <a:bodyPr anchor="b"/>
          <a:lstStyle>
            <a:lvl1pPr marL="0" indent="0">
              <a:buNone/>
              <a:defRPr sz="2040" b="1"/>
            </a:lvl1pPr>
            <a:lvl2pPr marL="388620" indent="0">
              <a:buNone/>
              <a:defRPr sz="1700" b="1"/>
            </a:lvl2pPr>
            <a:lvl3pPr marL="777240" indent="0">
              <a:buNone/>
              <a:defRPr sz="1530" b="1"/>
            </a:lvl3pPr>
            <a:lvl4pPr marL="1165860" indent="0">
              <a:buNone/>
              <a:defRPr sz="1360" b="1"/>
            </a:lvl4pPr>
            <a:lvl5pPr marL="1554480" indent="0">
              <a:buNone/>
              <a:defRPr sz="1360" b="1"/>
            </a:lvl5pPr>
            <a:lvl6pPr marL="1943100" indent="0">
              <a:buNone/>
              <a:defRPr sz="1360" b="1"/>
            </a:lvl6pPr>
            <a:lvl7pPr marL="2331720" indent="0">
              <a:buNone/>
              <a:defRPr sz="1360" b="1"/>
            </a:lvl7pPr>
            <a:lvl8pPr marL="2720340" indent="0">
              <a:buNone/>
              <a:defRPr sz="1360" b="1"/>
            </a:lvl8pPr>
            <a:lvl9pPr marL="3108960" indent="0">
              <a:buNone/>
              <a:defRPr sz="1360" b="1"/>
            </a:lvl9pPr>
          </a:lstStyle>
          <a:p>
            <a:pPr lvl="0"/>
            <a:r>
              <a:rPr lang="en-US"/>
              <a:t>Click to edit Master text styles</a:t>
            </a:r>
          </a:p>
        </p:txBody>
      </p:sp>
      <p:sp>
        <p:nvSpPr>
          <p:cNvPr id="4" name="Content Placeholder 3"/>
          <p:cNvSpPr>
            <a:spLocks noGrp="1"/>
          </p:cNvSpPr>
          <p:nvPr>
            <p:ph sz="half" idx="2"/>
          </p:nvPr>
        </p:nvSpPr>
        <p:spPr>
          <a:xfrm>
            <a:off x="535366" y="3674110"/>
            <a:ext cx="3288089"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934778" y="2465706"/>
            <a:ext cx="3304282" cy="1208404"/>
          </a:xfrm>
        </p:spPr>
        <p:txBody>
          <a:bodyPr anchor="b"/>
          <a:lstStyle>
            <a:lvl1pPr marL="0" indent="0">
              <a:buNone/>
              <a:defRPr sz="2040" b="1"/>
            </a:lvl1pPr>
            <a:lvl2pPr marL="388620" indent="0">
              <a:buNone/>
              <a:defRPr sz="1700" b="1"/>
            </a:lvl2pPr>
            <a:lvl3pPr marL="777240" indent="0">
              <a:buNone/>
              <a:defRPr sz="1530" b="1"/>
            </a:lvl3pPr>
            <a:lvl4pPr marL="1165860" indent="0">
              <a:buNone/>
              <a:defRPr sz="1360" b="1"/>
            </a:lvl4pPr>
            <a:lvl5pPr marL="1554480" indent="0">
              <a:buNone/>
              <a:defRPr sz="1360" b="1"/>
            </a:lvl5pPr>
            <a:lvl6pPr marL="1943100" indent="0">
              <a:buNone/>
              <a:defRPr sz="1360" b="1"/>
            </a:lvl6pPr>
            <a:lvl7pPr marL="2331720" indent="0">
              <a:buNone/>
              <a:defRPr sz="1360" b="1"/>
            </a:lvl7pPr>
            <a:lvl8pPr marL="2720340" indent="0">
              <a:buNone/>
              <a:defRPr sz="1360" b="1"/>
            </a:lvl8pPr>
            <a:lvl9pPr marL="3108960" indent="0">
              <a:buNone/>
              <a:defRPr sz="1360" b="1"/>
            </a:lvl9pPr>
          </a:lstStyle>
          <a:p>
            <a:pPr lvl="0"/>
            <a:r>
              <a:rPr lang="en-US"/>
              <a:t>Click to edit Master text styles</a:t>
            </a:r>
          </a:p>
        </p:txBody>
      </p:sp>
      <p:sp>
        <p:nvSpPr>
          <p:cNvPr id="6" name="Content Placeholder 5"/>
          <p:cNvSpPr>
            <a:spLocks noGrp="1"/>
          </p:cNvSpPr>
          <p:nvPr>
            <p:ph sz="quarter" idx="4"/>
          </p:nvPr>
        </p:nvSpPr>
        <p:spPr>
          <a:xfrm>
            <a:off x="3934778" y="3674110"/>
            <a:ext cx="3304282"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6A68682-072C-4EA8-B9C6-EA58FCD6C701}" type="datetimeFigureOut">
              <a:rPr lang="en-US" smtClean="0"/>
              <a:t>8/20/2020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3505837-4A89-4BB3-8300-60F68225CE72}" type="slidenum">
              <a:rPr lang="en-US" smtClean="0"/>
              <a:t>‹#›</a:t>
            </a:fld>
            <a:endParaRPr lang="en-US"/>
          </a:p>
        </p:txBody>
      </p:sp>
    </p:spTree>
    <p:extLst>
      <p:ext uri="{BB962C8B-B14F-4D97-AF65-F5344CB8AC3E}">
        <p14:creationId xmlns:p14="http://schemas.microsoft.com/office/powerpoint/2010/main" val="19380126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36A68682-072C-4EA8-B9C6-EA58FCD6C701}" type="datetimeFigureOut">
              <a:rPr lang="en-US" smtClean="0"/>
              <a:t>8/20/2020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3505837-4A89-4BB3-8300-60F68225CE72}" type="slidenum">
              <a:rPr lang="en-US" smtClean="0"/>
              <a:t>‹#›</a:t>
            </a:fld>
            <a:endParaRPr lang="en-US"/>
          </a:p>
        </p:txBody>
      </p:sp>
    </p:spTree>
    <p:extLst>
      <p:ext uri="{BB962C8B-B14F-4D97-AF65-F5344CB8AC3E}">
        <p14:creationId xmlns:p14="http://schemas.microsoft.com/office/powerpoint/2010/main" val="9857493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6A68682-072C-4EA8-B9C6-EA58FCD6C701}" type="datetimeFigureOut">
              <a:rPr lang="en-US" smtClean="0"/>
              <a:t>8/20/2020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3505837-4A89-4BB3-8300-60F68225CE72}" type="slidenum">
              <a:rPr lang="en-US" smtClean="0"/>
              <a:t>‹#›</a:t>
            </a:fld>
            <a:endParaRPr lang="en-US"/>
          </a:p>
        </p:txBody>
      </p:sp>
    </p:spTree>
    <p:extLst>
      <p:ext uri="{BB962C8B-B14F-4D97-AF65-F5344CB8AC3E}">
        <p14:creationId xmlns:p14="http://schemas.microsoft.com/office/powerpoint/2010/main" val="230727899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720"/>
            </a:lvl1pPr>
          </a:lstStyle>
          <a:p>
            <a:r>
              <a:rPr lang="en-US"/>
              <a:t>Click to edit Master title style</a:t>
            </a:r>
            <a:endParaRPr lang="en-US" dirty="0"/>
          </a:p>
        </p:txBody>
      </p:sp>
      <p:sp>
        <p:nvSpPr>
          <p:cNvPr id="3" name="Content Placeholder 2"/>
          <p:cNvSpPr>
            <a:spLocks noGrp="1"/>
          </p:cNvSpPr>
          <p:nvPr>
            <p:ph idx="1"/>
          </p:nvPr>
        </p:nvSpPr>
        <p:spPr>
          <a:xfrm>
            <a:off x="3304282" y="1448226"/>
            <a:ext cx="3934778" cy="7147983"/>
          </a:xfrm>
        </p:spPr>
        <p:txBody>
          <a:bodyPr/>
          <a:lstStyle>
            <a:lvl1pPr>
              <a:defRPr sz="2720"/>
            </a:lvl1pPr>
            <a:lvl2pPr>
              <a:defRPr sz="2380"/>
            </a:lvl2pPr>
            <a:lvl3pPr>
              <a:defRPr sz="2040"/>
            </a:lvl3pPr>
            <a:lvl4pPr>
              <a:defRPr sz="1700"/>
            </a:lvl4pPr>
            <a:lvl5pPr>
              <a:defRPr sz="1700"/>
            </a:lvl5pPr>
            <a:lvl6pPr>
              <a:defRPr sz="1700"/>
            </a:lvl6pPr>
            <a:lvl7pPr>
              <a:defRPr sz="1700"/>
            </a:lvl7pPr>
            <a:lvl8pPr>
              <a:defRPr sz="1700"/>
            </a:lvl8pPr>
            <a:lvl9pPr>
              <a:defRPr sz="17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360"/>
            </a:lvl1pPr>
            <a:lvl2pPr marL="388620" indent="0">
              <a:buNone/>
              <a:defRPr sz="1190"/>
            </a:lvl2pPr>
            <a:lvl3pPr marL="777240" indent="0">
              <a:buNone/>
              <a:defRPr sz="1020"/>
            </a:lvl3pPr>
            <a:lvl4pPr marL="1165860" indent="0">
              <a:buNone/>
              <a:defRPr sz="850"/>
            </a:lvl4pPr>
            <a:lvl5pPr marL="1554480" indent="0">
              <a:buNone/>
              <a:defRPr sz="850"/>
            </a:lvl5pPr>
            <a:lvl6pPr marL="1943100" indent="0">
              <a:buNone/>
              <a:defRPr sz="850"/>
            </a:lvl6pPr>
            <a:lvl7pPr marL="2331720" indent="0">
              <a:buNone/>
              <a:defRPr sz="850"/>
            </a:lvl7pPr>
            <a:lvl8pPr marL="2720340" indent="0">
              <a:buNone/>
              <a:defRPr sz="850"/>
            </a:lvl8pPr>
            <a:lvl9pPr marL="3108960" indent="0">
              <a:buNone/>
              <a:defRPr sz="850"/>
            </a:lvl9pPr>
          </a:lstStyle>
          <a:p>
            <a:pPr lvl="0"/>
            <a:r>
              <a:rPr lang="en-US"/>
              <a:t>Click to edit Master text styles</a:t>
            </a:r>
          </a:p>
        </p:txBody>
      </p:sp>
      <p:sp>
        <p:nvSpPr>
          <p:cNvPr id="5" name="Date Placeholder 4"/>
          <p:cNvSpPr>
            <a:spLocks noGrp="1"/>
          </p:cNvSpPr>
          <p:nvPr>
            <p:ph type="dt" sz="half" idx="10"/>
          </p:nvPr>
        </p:nvSpPr>
        <p:spPr/>
        <p:txBody>
          <a:bodyPr/>
          <a:lstStyle/>
          <a:p>
            <a:fld id="{36A68682-072C-4EA8-B9C6-EA58FCD6C701}" type="datetimeFigureOut">
              <a:rPr lang="en-US" smtClean="0"/>
              <a:t>8/20/2020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3505837-4A89-4BB3-8300-60F68225CE72}" type="slidenum">
              <a:rPr lang="en-US" smtClean="0"/>
              <a:t>‹#›</a:t>
            </a:fld>
            <a:endParaRPr lang="en-US"/>
          </a:p>
        </p:txBody>
      </p:sp>
    </p:spTree>
    <p:extLst>
      <p:ext uri="{BB962C8B-B14F-4D97-AF65-F5344CB8AC3E}">
        <p14:creationId xmlns:p14="http://schemas.microsoft.com/office/powerpoint/2010/main" val="15465247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720"/>
            </a:lvl1pPr>
          </a:lstStyle>
          <a:p>
            <a:r>
              <a:rPr lang="en-US"/>
              <a:t>Click to edit Master title style</a:t>
            </a:r>
            <a:endParaRPr lang="en-US" dirty="0"/>
          </a:p>
        </p:txBody>
      </p:sp>
      <p:sp>
        <p:nvSpPr>
          <p:cNvPr id="3" name="Picture Placeholder 2"/>
          <p:cNvSpPr>
            <a:spLocks noGrp="1" noChangeAspect="1"/>
          </p:cNvSpPr>
          <p:nvPr>
            <p:ph type="pic" idx="1"/>
          </p:nvPr>
        </p:nvSpPr>
        <p:spPr>
          <a:xfrm>
            <a:off x="3304282" y="1448226"/>
            <a:ext cx="3934778" cy="7147983"/>
          </a:xfrm>
        </p:spPr>
        <p:txBody>
          <a:bodyPr anchor="t"/>
          <a:lstStyle>
            <a:lvl1pPr marL="0" indent="0">
              <a:buNone/>
              <a:defRPr sz="2720"/>
            </a:lvl1pPr>
            <a:lvl2pPr marL="388620" indent="0">
              <a:buNone/>
              <a:defRPr sz="2380"/>
            </a:lvl2pPr>
            <a:lvl3pPr marL="777240" indent="0">
              <a:buNone/>
              <a:defRPr sz="2040"/>
            </a:lvl3pPr>
            <a:lvl4pPr marL="1165860" indent="0">
              <a:buNone/>
              <a:defRPr sz="1700"/>
            </a:lvl4pPr>
            <a:lvl5pPr marL="1554480" indent="0">
              <a:buNone/>
              <a:defRPr sz="1700"/>
            </a:lvl5pPr>
            <a:lvl6pPr marL="1943100" indent="0">
              <a:buNone/>
              <a:defRPr sz="1700"/>
            </a:lvl6pPr>
            <a:lvl7pPr marL="2331720" indent="0">
              <a:buNone/>
              <a:defRPr sz="1700"/>
            </a:lvl7pPr>
            <a:lvl8pPr marL="2720340" indent="0">
              <a:buNone/>
              <a:defRPr sz="1700"/>
            </a:lvl8pPr>
            <a:lvl9pPr marL="3108960" indent="0">
              <a:buNone/>
              <a:defRPr sz="1700"/>
            </a:lvl9pPr>
          </a:lstStyle>
          <a:p>
            <a:r>
              <a:rPr lang="en-US"/>
              <a:t>Click icon to add picture</a:t>
            </a:r>
            <a:endParaRPr lang="en-US" dirty="0"/>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360"/>
            </a:lvl1pPr>
            <a:lvl2pPr marL="388620" indent="0">
              <a:buNone/>
              <a:defRPr sz="1190"/>
            </a:lvl2pPr>
            <a:lvl3pPr marL="777240" indent="0">
              <a:buNone/>
              <a:defRPr sz="1020"/>
            </a:lvl3pPr>
            <a:lvl4pPr marL="1165860" indent="0">
              <a:buNone/>
              <a:defRPr sz="850"/>
            </a:lvl4pPr>
            <a:lvl5pPr marL="1554480" indent="0">
              <a:buNone/>
              <a:defRPr sz="850"/>
            </a:lvl5pPr>
            <a:lvl6pPr marL="1943100" indent="0">
              <a:buNone/>
              <a:defRPr sz="850"/>
            </a:lvl6pPr>
            <a:lvl7pPr marL="2331720" indent="0">
              <a:buNone/>
              <a:defRPr sz="850"/>
            </a:lvl7pPr>
            <a:lvl8pPr marL="2720340" indent="0">
              <a:buNone/>
              <a:defRPr sz="850"/>
            </a:lvl8pPr>
            <a:lvl9pPr marL="3108960" indent="0">
              <a:buNone/>
              <a:defRPr sz="850"/>
            </a:lvl9pPr>
          </a:lstStyle>
          <a:p>
            <a:pPr lvl="0"/>
            <a:r>
              <a:rPr lang="en-US"/>
              <a:t>Click to edit Master text styles</a:t>
            </a:r>
          </a:p>
        </p:txBody>
      </p:sp>
      <p:sp>
        <p:nvSpPr>
          <p:cNvPr id="5" name="Date Placeholder 4"/>
          <p:cNvSpPr>
            <a:spLocks noGrp="1"/>
          </p:cNvSpPr>
          <p:nvPr>
            <p:ph type="dt" sz="half" idx="10"/>
          </p:nvPr>
        </p:nvSpPr>
        <p:spPr/>
        <p:txBody>
          <a:bodyPr/>
          <a:lstStyle/>
          <a:p>
            <a:fld id="{36A68682-072C-4EA8-B9C6-EA58FCD6C701}" type="datetimeFigureOut">
              <a:rPr lang="en-US" smtClean="0"/>
              <a:t>8/20/2020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3505837-4A89-4BB3-8300-60F68225CE72}" type="slidenum">
              <a:rPr lang="en-US" smtClean="0"/>
              <a:t>‹#›</a:t>
            </a:fld>
            <a:endParaRPr lang="en-US"/>
          </a:p>
        </p:txBody>
      </p:sp>
    </p:spTree>
    <p:extLst>
      <p:ext uri="{BB962C8B-B14F-4D97-AF65-F5344CB8AC3E}">
        <p14:creationId xmlns:p14="http://schemas.microsoft.com/office/powerpoint/2010/main" val="262689006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34353" y="535519"/>
            <a:ext cx="6703695" cy="1944159"/>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534353" y="2677584"/>
            <a:ext cx="6703695" cy="638196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34353" y="9322649"/>
            <a:ext cx="1748790" cy="535517"/>
          </a:xfrm>
          <a:prstGeom prst="rect">
            <a:avLst/>
          </a:prstGeom>
        </p:spPr>
        <p:txBody>
          <a:bodyPr vert="horz" lIns="91440" tIns="45720" rIns="91440" bIns="45720" rtlCol="0" anchor="ctr"/>
          <a:lstStyle>
            <a:lvl1pPr algn="l">
              <a:defRPr sz="1020">
                <a:solidFill>
                  <a:schemeClr val="tx1">
                    <a:tint val="75000"/>
                  </a:schemeClr>
                </a:solidFill>
              </a:defRPr>
            </a:lvl1pPr>
          </a:lstStyle>
          <a:p>
            <a:fld id="{36A68682-072C-4EA8-B9C6-EA58FCD6C701}" type="datetimeFigureOut">
              <a:rPr lang="en-US" smtClean="0"/>
              <a:t>8/20/2020</a:t>
            </a:fld>
            <a:endParaRPr lang="en-US"/>
          </a:p>
        </p:txBody>
      </p:sp>
      <p:sp>
        <p:nvSpPr>
          <p:cNvPr id="5" name="Footer Placeholder 4"/>
          <p:cNvSpPr>
            <a:spLocks noGrp="1"/>
          </p:cNvSpPr>
          <p:nvPr>
            <p:ph type="ftr" sz="quarter" idx="3"/>
          </p:nvPr>
        </p:nvSpPr>
        <p:spPr>
          <a:xfrm>
            <a:off x="2574608" y="9322649"/>
            <a:ext cx="2623185" cy="535517"/>
          </a:xfrm>
          <a:prstGeom prst="rect">
            <a:avLst/>
          </a:prstGeom>
        </p:spPr>
        <p:txBody>
          <a:bodyPr vert="horz" lIns="91440" tIns="45720" rIns="91440" bIns="45720" rtlCol="0" anchor="ctr"/>
          <a:lstStyle>
            <a:lvl1pPr algn="ctr">
              <a:defRPr sz="102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489258" y="9322649"/>
            <a:ext cx="1748790" cy="535517"/>
          </a:xfrm>
          <a:prstGeom prst="rect">
            <a:avLst/>
          </a:prstGeom>
        </p:spPr>
        <p:txBody>
          <a:bodyPr vert="horz" lIns="91440" tIns="45720" rIns="91440" bIns="45720" rtlCol="0" anchor="ctr"/>
          <a:lstStyle>
            <a:lvl1pPr algn="r">
              <a:defRPr sz="1020">
                <a:solidFill>
                  <a:schemeClr val="tx1">
                    <a:tint val="75000"/>
                  </a:schemeClr>
                </a:solidFill>
              </a:defRPr>
            </a:lvl1pPr>
          </a:lstStyle>
          <a:p>
            <a:fld id="{13505837-4A89-4BB3-8300-60F68225CE72}" type="slidenum">
              <a:rPr lang="en-US" smtClean="0"/>
              <a:t>‹#›</a:t>
            </a:fld>
            <a:endParaRPr lang="en-US"/>
          </a:p>
        </p:txBody>
      </p:sp>
    </p:spTree>
    <p:extLst>
      <p:ext uri="{BB962C8B-B14F-4D97-AF65-F5344CB8AC3E}">
        <p14:creationId xmlns:p14="http://schemas.microsoft.com/office/powerpoint/2010/main" val="70671418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777240" rtl="0" eaLnBrk="1" latinLnBrk="0" hangingPunct="1">
        <a:lnSpc>
          <a:spcPct val="90000"/>
        </a:lnSpc>
        <a:spcBef>
          <a:spcPct val="0"/>
        </a:spcBef>
        <a:buNone/>
        <a:defRPr sz="3740" kern="1200">
          <a:solidFill>
            <a:schemeClr val="tx1"/>
          </a:solidFill>
          <a:latin typeface="+mj-lt"/>
          <a:ea typeface="+mj-ea"/>
          <a:cs typeface="+mj-cs"/>
        </a:defRPr>
      </a:lvl1pPr>
    </p:titleStyle>
    <p:bodyStyle>
      <a:lvl1pPr marL="194310" indent="-194310" algn="l" defTabSz="777240" rtl="0" eaLnBrk="1" latinLnBrk="0" hangingPunct="1">
        <a:lnSpc>
          <a:spcPct val="90000"/>
        </a:lnSpc>
        <a:spcBef>
          <a:spcPts val="850"/>
        </a:spcBef>
        <a:buFont typeface="Arial" panose="020B0604020202020204" pitchFamily="34" charset="0"/>
        <a:buChar char="•"/>
        <a:defRPr sz="2380" kern="1200">
          <a:solidFill>
            <a:schemeClr val="tx1"/>
          </a:solidFill>
          <a:latin typeface="+mn-lt"/>
          <a:ea typeface="+mn-ea"/>
          <a:cs typeface="+mn-cs"/>
        </a:defRPr>
      </a:lvl1pPr>
      <a:lvl2pPr marL="582930" indent="-194310" algn="l" defTabSz="777240" rtl="0" eaLnBrk="1" latinLnBrk="0" hangingPunct="1">
        <a:lnSpc>
          <a:spcPct val="90000"/>
        </a:lnSpc>
        <a:spcBef>
          <a:spcPts val="425"/>
        </a:spcBef>
        <a:buFont typeface="Arial" panose="020B0604020202020204" pitchFamily="34" charset="0"/>
        <a:buChar char="•"/>
        <a:defRPr sz="2040" kern="1200">
          <a:solidFill>
            <a:schemeClr val="tx1"/>
          </a:solidFill>
          <a:latin typeface="+mn-lt"/>
          <a:ea typeface="+mn-ea"/>
          <a:cs typeface="+mn-cs"/>
        </a:defRPr>
      </a:lvl2pPr>
      <a:lvl3pPr marL="971550" indent="-194310" algn="l" defTabSz="777240" rtl="0" eaLnBrk="1" latinLnBrk="0" hangingPunct="1">
        <a:lnSpc>
          <a:spcPct val="90000"/>
        </a:lnSpc>
        <a:spcBef>
          <a:spcPts val="425"/>
        </a:spcBef>
        <a:buFont typeface="Arial" panose="020B0604020202020204" pitchFamily="34" charset="0"/>
        <a:buChar char="•"/>
        <a:defRPr sz="1700" kern="1200">
          <a:solidFill>
            <a:schemeClr val="tx1"/>
          </a:solidFill>
          <a:latin typeface="+mn-lt"/>
          <a:ea typeface="+mn-ea"/>
          <a:cs typeface="+mn-cs"/>
        </a:defRPr>
      </a:lvl3pPr>
      <a:lvl4pPr marL="13601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4pPr>
      <a:lvl5pPr marL="174879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p:bodyStyle>
    <p:otherStyle>
      <a:defPPr>
        <a:defRPr lang="en-US"/>
      </a:defPPr>
      <a:lvl1pPr marL="0" algn="l" defTabSz="777240" rtl="0" eaLnBrk="1" latinLnBrk="0" hangingPunct="1">
        <a:defRPr sz="1530" kern="1200">
          <a:solidFill>
            <a:schemeClr val="tx1"/>
          </a:solidFill>
          <a:latin typeface="+mn-lt"/>
          <a:ea typeface="+mn-ea"/>
          <a:cs typeface="+mn-cs"/>
        </a:defRPr>
      </a:lvl1pPr>
      <a:lvl2pPr marL="388620" algn="l" defTabSz="777240" rtl="0" eaLnBrk="1" latinLnBrk="0" hangingPunct="1">
        <a:defRPr sz="1530" kern="1200">
          <a:solidFill>
            <a:schemeClr val="tx1"/>
          </a:solidFill>
          <a:latin typeface="+mn-lt"/>
          <a:ea typeface="+mn-ea"/>
          <a:cs typeface="+mn-cs"/>
        </a:defRPr>
      </a:lvl2pPr>
      <a:lvl3pPr marL="777240" algn="l" defTabSz="777240" rtl="0" eaLnBrk="1" latinLnBrk="0" hangingPunct="1">
        <a:defRPr sz="1530" kern="1200">
          <a:solidFill>
            <a:schemeClr val="tx1"/>
          </a:solidFill>
          <a:latin typeface="+mn-lt"/>
          <a:ea typeface="+mn-ea"/>
          <a:cs typeface="+mn-cs"/>
        </a:defRPr>
      </a:lvl3pPr>
      <a:lvl4pPr marL="1165860" algn="l" defTabSz="777240" rtl="0" eaLnBrk="1" latinLnBrk="0" hangingPunct="1">
        <a:defRPr sz="1530" kern="1200">
          <a:solidFill>
            <a:schemeClr val="tx1"/>
          </a:solidFill>
          <a:latin typeface="+mn-lt"/>
          <a:ea typeface="+mn-ea"/>
          <a:cs typeface="+mn-cs"/>
        </a:defRPr>
      </a:lvl4pPr>
      <a:lvl5pPr marL="1554480" algn="l" defTabSz="777240" rtl="0" eaLnBrk="1" latinLnBrk="0" hangingPunct="1">
        <a:defRPr sz="1530" kern="1200">
          <a:solidFill>
            <a:schemeClr val="tx1"/>
          </a:solidFill>
          <a:latin typeface="+mn-lt"/>
          <a:ea typeface="+mn-ea"/>
          <a:cs typeface="+mn-cs"/>
        </a:defRPr>
      </a:lvl5pPr>
      <a:lvl6pPr marL="1943100" algn="l" defTabSz="777240" rtl="0" eaLnBrk="1" latinLnBrk="0" hangingPunct="1">
        <a:defRPr sz="1530" kern="1200">
          <a:solidFill>
            <a:schemeClr val="tx1"/>
          </a:solidFill>
          <a:latin typeface="+mn-lt"/>
          <a:ea typeface="+mn-ea"/>
          <a:cs typeface="+mn-cs"/>
        </a:defRPr>
      </a:lvl6pPr>
      <a:lvl7pPr marL="2331720" algn="l" defTabSz="777240" rtl="0" eaLnBrk="1" latinLnBrk="0" hangingPunct="1">
        <a:defRPr sz="1530" kern="1200">
          <a:solidFill>
            <a:schemeClr val="tx1"/>
          </a:solidFill>
          <a:latin typeface="+mn-lt"/>
          <a:ea typeface="+mn-ea"/>
          <a:cs typeface="+mn-cs"/>
        </a:defRPr>
      </a:lvl7pPr>
      <a:lvl8pPr marL="2720340" algn="l" defTabSz="777240" rtl="0" eaLnBrk="1" latinLnBrk="0" hangingPunct="1">
        <a:defRPr sz="1530" kern="1200">
          <a:solidFill>
            <a:schemeClr val="tx1"/>
          </a:solidFill>
          <a:latin typeface="+mn-lt"/>
          <a:ea typeface="+mn-ea"/>
          <a:cs typeface="+mn-cs"/>
        </a:defRPr>
      </a:lvl8pPr>
      <a:lvl9pPr marL="3108960" algn="l" defTabSz="777240" rtl="0" eaLnBrk="1" latinLnBrk="0" hangingPunct="1">
        <a:defRPr sz="153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a:extLst>
              <a:ext uri="{FF2B5EF4-FFF2-40B4-BE49-F238E27FC236}">
                <a16:creationId xmlns:a16="http://schemas.microsoft.com/office/drawing/2014/main" id="{FA4008A3-F825-471F-B9D1-868121293073}"/>
              </a:ext>
            </a:extLst>
          </p:cNvPr>
          <p:cNvSpPr>
            <a:spLocks noChangeArrowheads="1"/>
          </p:cNvSpPr>
          <p:nvPr/>
        </p:nvSpPr>
        <p:spPr bwMode="auto">
          <a:xfrm>
            <a:off x="713581" y="840786"/>
            <a:ext cx="6345238" cy="8091487"/>
          </a:xfrm>
          <a:prstGeom prst="rect">
            <a:avLst/>
          </a:prstGeom>
          <a:noFill/>
          <a:ln w="3175" algn="ctr">
            <a:solidFill>
              <a:srgbClr val="000000"/>
            </a:solidFill>
            <a:miter lim="800000"/>
            <a:headEnd/>
            <a:tailEnd/>
          </a:ln>
          <a:effectLst/>
          <a:extLst>
            <a:ext uri="{909E8E84-426E-40DD-AFC4-6F175D3DCCD1}">
              <a14:hiddenFill xmlns:a14="http://schemas.microsoft.com/office/drawing/2010/main">
                <a:solidFill>
                  <a:srgbClr val="5B9BD5"/>
                </a:solidFill>
              </a14:hiddenFill>
            </a:ext>
            <a:ext uri="{AF507438-7753-43E0-B8FC-AC1667EBCBE1}">
              <a14:hiddenEffects xmlns:a14="http://schemas.microsoft.com/office/drawing/2010/main">
                <a:effectLst>
                  <a:outerShdw dist="35921" dir="2700000" algn="ctr" rotWithShape="0">
                    <a:srgbClr val="000000"/>
                  </a:outerShdw>
                </a:effectLst>
              </a14:hiddenEffects>
            </a:ext>
          </a:extLst>
        </p:spPr>
        <p:txBody>
          <a:bodyPr vert="horz" wrap="square" lIns="36576" tIns="36576" rIns="36576" bIns="36576" numCol="1" anchor="t" anchorCtr="0" compatLnSpc="1">
            <a:prstTxWarp prst="textNoShape">
              <a:avLst/>
            </a:prstTxWarp>
          </a:bodyPr>
          <a:lstStyle/>
          <a:p>
            <a:endParaRPr lang="en-US"/>
          </a:p>
        </p:txBody>
      </p:sp>
      <p:sp>
        <p:nvSpPr>
          <p:cNvPr id="3" name="Text Box 3">
            <a:extLst>
              <a:ext uri="{FF2B5EF4-FFF2-40B4-BE49-F238E27FC236}">
                <a16:creationId xmlns:a16="http://schemas.microsoft.com/office/drawing/2014/main" id="{D3AD694B-66B6-4D7C-9E08-ACF3FBDC9175}"/>
              </a:ext>
            </a:extLst>
          </p:cNvPr>
          <p:cNvSpPr txBox="1">
            <a:spLocks noChangeArrowheads="1"/>
          </p:cNvSpPr>
          <p:nvPr/>
        </p:nvSpPr>
        <p:spPr bwMode="auto">
          <a:xfrm>
            <a:off x="940594" y="6984411"/>
            <a:ext cx="5395912" cy="2657475"/>
          </a:xfrm>
          <a:prstGeom prst="rect">
            <a:avLst/>
          </a:prstGeom>
          <a:noFill/>
          <a:ln>
            <a:noFill/>
          </a:ln>
          <a:effectLst/>
          <a:extLst>
            <a:ext uri="{909E8E84-426E-40DD-AFC4-6F175D3DCCD1}">
              <a14:hiddenFill xmlns:a14="http://schemas.microsoft.com/office/drawing/2010/main">
                <a:solidFill>
                  <a:srgbClr val="5B9BD5"/>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4" name="Text Box 4">
            <a:extLst>
              <a:ext uri="{FF2B5EF4-FFF2-40B4-BE49-F238E27FC236}">
                <a16:creationId xmlns:a16="http://schemas.microsoft.com/office/drawing/2014/main" id="{966696D5-287D-47D3-8FF1-2A426ECE1304}"/>
              </a:ext>
            </a:extLst>
          </p:cNvPr>
          <p:cNvSpPr txBox="1">
            <a:spLocks noChangeArrowheads="1"/>
          </p:cNvSpPr>
          <p:nvPr/>
        </p:nvSpPr>
        <p:spPr bwMode="auto">
          <a:xfrm>
            <a:off x="467519" y="1726611"/>
            <a:ext cx="6875462" cy="2143931"/>
          </a:xfrm>
          <a:prstGeom prst="rect">
            <a:avLst/>
          </a:prstGeom>
          <a:solidFill>
            <a:srgbClr val="FFFFFF"/>
          </a:solidFill>
          <a:ln w="25400" algn="ctr">
            <a:noFill/>
            <a:miter lim="800000"/>
            <a:headEnd/>
            <a:tailEnd/>
          </a:ln>
          <a:effectLst/>
          <a:extLs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6500" b="0" i="0" u="none" strike="noStrike" cap="none" normalizeH="0" baseline="0">
                <a:ln>
                  <a:noFill/>
                </a:ln>
                <a:solidFill>
                  <a:srgbClr val="000000"/>
                </a:solidFill>
                <a:effectLst/>
                <a:latin typeface="White Angelica" pitchFamily="2" charset="0"/>
              </a:rPr>
              <a:t>Recommended </a:t>
            </a:r>
          </a:p>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6500" b="0" i="0" u="none" strike="noStrike" cap="none" normalizeH="0" baseline="0">
                <a:ln>
                  <a:noFill/>
                </a:ln>
                <a:solidFill>
                  <a:srgbClr val="000000"/>
                </a:solidFill>
                <a:effectLst/>
                <a:latin typeface="White Angelica" pitchFamily="2" charset="0"/>
              </a:rPr>
              <a:t>Book Series</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5" name="Text Box 5">
            <a:extLst>
              <a:ext uri="{FF2B5EF4-FFF2-40B4-BE49-F238E27FC236}">
                <a16:creationId xmlns:a16="http://schemas.microsoft.com/office/drawing/2014/main" id="{E33420EF-C4A3-4213-A94A-58BF2971E878}"/>
              </a:ext>
            </a:extLst>
          </p:cNvPr>
          <p:cNvSpPr txBox="1">
            <a:spLocks noChangeArrowheads="1"/>
          </p:cNvSpPr>
          <p:nvPr/>
        </p:nvSpPr>
        <p:spPr bwMode="auto">
          <a:xfrm>
            <a:off x="502444" y="5104811"/>
            <a:ext cx="6858000" cy="1087437"/>
          </a:xfrm>
          <a:prstGeom prst="rect">
            <a:avLst/>
          </a:prstGeom>
          <a:noFill/>
          <a:ln>
            <a:noFill/>
          </a:ln>
          <a:effectLst/>
          <a:extLst>
            <a:ext uri="{909E8E84-426E-40DD-AFC4-6F175D3DCCD1}">
              <a14:hiddenFill xmlns:a14="http://schemas.microsoft.com/office/drawing/2010/main">
                <a:solidFill>
                  <a:srgbClr val="5B9BD5"/>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2800" b="0" i="0" u="none" strike="noStrike" cap="small" normalizeH="0" dirty="0">
                <a:ln>
                  <a:noFill/>
                </a:ln>
                <a:solidFill>
                  <a:srgbClr val="000000"/>
                </a:solidFill>
                <a:effectLst/>
                <a:latin typeface="Calibri" panose="020F0502020204030204" pitchFamily="34" charset="0"/>
              </a:rPr>
              <a:t>For 1</a:t>
            </a:r>
            <a:r>
              <a:rPr kumimoji="0" lang="en-US" altLang="en-US" sz="2800" b="0" i="0" u="none" strike="noStrike" cap="small" normalizeH="0" baseline="30000" dirty="0">
                <a:ln>
                  <a:noFill/>
                </a:ln>
                <a:solidFill>
                  <a:srgbClr val="000000"/>
                </a:solidFill>
                <a:effectLst/>
                <a:latin typeface="Calibri" panose="020F0502020204030204" pitchFamily="34" charset="0"/>
              </a:rPr>
              <a:t>st</a:t>
            </a:r>
            <a:r>
              <a:rPr kumimoji="0" lang="en-US" altLang="en-US" sz="2800" b="0" i="0" u="none" strike="noStrike" cap="small" normalizeH="0" dirty="0">
                <a:ln>
                  <a:noFill/>
                </a:ln>
                <a:solidFill>
                  <a:srgbClr val="000000"/>
                </a:solidFill>
                <a:effectLst/>
                <a:latin typeface="Calibri" panose="020F0502020204030204" pitchFamily="34" charset="0"/>
              </a:rPr>
              <a:t>-4</a:t>
            </a:r>
            <a:r>
              <a:rPr kumimoji="0" lang="en-US" altLang="en-US" sz="2800" b="0" i="0" u="none" strike="noStrike" cap="small" normalizeH="0" baseline="30000" dirty="0">
                <a:ln>
                  <a:noFill/>
                </a:ln>
                <a:solidFill>
                  <a:srgbClr val="000000"/>
                </a:solidFill>
                <a:effectLst/>
                <a:latin typeface="Calibri" panose="020F0502020204030204" pitchFamily="34" charset="0"/>
              </a:rPr>
              <a:t>th</a:t>
            </a:r>
            <a:r>
              <a:rPr kumimoji="0" lang="en-US" altLang="en-US" sz="2800" b="0" i="0" u="none" strike="noStrike" cap="small" normalizeH="0" dirty="0">
                <a:ln>
                  <a:noFill/>
                </a:ln>
                <a:solidFill>
                  <a:srgbClr val="000000"/>
                </a:solidFill>
                <a:effectLst/>
                <a:latin typeface="Calibri" panose="020F0502020204030204" pitchFamily="34" charset="0"/>
              </a:rPr>
              <a:t> Grade</a:t>
            </a:r>
          </a:p>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2800" b="0" i="0" u="none" strike="noStrike" cap="small" normalizeH="0" dirty="0">
                <a:ln>
                  <a:noFill/>
                </a:ln>
                <a:solidFill>
                  <a:srgbClr val="000000"/>
                </a:solidFill>
                <a:effectLst/>
                <a:latin typeface="Calibri" panose="020F0502020204030204" pitchFamily="34" charset="0"/>
              </a:rPr>
              <a:t> Readers </a:t>
            </a:r>
            <a:endParaRPr kumimoji="0" lang="en-US" altLang="en-US" sz="1800" b="0" i="0" u="none" strike="noStrike" cap="small" normalizeH="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06709416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id="{9F6ADDF3-32E7-4859-8A04-732C1CCFDB30}"/>
              </a:ext>
            </a:extLst>
          </p:cNvPr>
          <p:cNvGraphicFramePr>
            <a:graphicFrameLocks noGrp="1"/>
          </p:cNvGraphicFramePr>
          <p:nvPr>
            <p:extLst>
              <p:ext uri="{D42A27DB-BD31-4B8C-83A1-F6EECF244321}">
                <p14:modId xmlns:p14="http://schemas.microsoft.com/office/powerpoint/2010/main" val="2084296365"/>
              </p:ext>
            </p:extLst>
          </p:nvPr>
        </p:nvGraphicFramePr>
        <p:xfrm>
          <a:off x="534987" y="1122235"/>
          <a:ext cx="6702425" cy="3452788"/>
        </p:xfrm>
        <a:graphic>
          <a:graphicData uri="http://schemas.openxmlformats.org/drawingml/2006/table">
            <a:tbl>
              <a:tblPr/>
              <a:tblGrid>
                <a:gridCol w="1629155">
                  <a:extLst>
                    <a:ext uri="{9D8B030D-6E8A-4147-A177-3AD203B41FA5}">
                      <a16:colId xmlns:a16="http://schemas.microsoft.com/office/drawing/2014/main" val="571106735"/>
                    </a:ext>
                  </a:extLst>
                </a:gridCol>
                <a:gridCol w="1441399">
                  <a:extLst>
                    <a:ext uri="{9D8B030D-6E8A-4147-A177-3AD203B41FA5}">
                      <a16:colId xmlns:a16="http://schemas.microsoft.com/office/drawing/2014/main" val="428065328"/>
                    </a:ext>
                  </a:extLst>
                </a:gridCol>
                <a:gridCol w="2958545">
                  <a:extLst>
                    <a:ext uri="{9D8B030D-6E8A-4147-A177-3AD203B41FA5}">
                      <a16:colId xmlns:a16="http://schemas.microsoft.com/office/drawing/2014/main" val="1113214494"/>
                    </a:ext>
                  </a:extLst>
                </a:gridCol>
                <a:gridCol w="673326">
                  <a:extLst>
                    <a:ext uri="{9D8B030D-6E8A-4147-A177-3AD203B41FA5}">
                      <a16:colId xmlns:a16="http://schemas.microsoft.com/office/drawing/2014/main" val="2010099673"/>
                    </a:ext>
                  </a:extLst>
                </a:gridCol>
              </a:tblGrid>
              <a:tr h="624915">
                <a:tc>
                  <a:txBody>
                    <a:bodyPr/>
                    <a:lstStyle/>
                    <a:p>
                      <a:pPr marR="0" indent="0" algn="ctr" rtl="0">
                        <a:lnSpc>
                          <a:spcPct val="119000"/>
                        </a:lnSpc>
                        <a:spcBef>
                          <a:spcPts val="0"/>
                        </a:spcBef>
                        <a:spcAft>
                          <a:spcPts val="600"/>
                        </a:spcAft>
                      </a:pPr>
                      <a:r>
                        <a:rPr lang="en-US" sz="1000" kern="1400" dirty="0">
                          <a:ln>
                            <a:noFill/>
                          </a:ln>
                          <a:solidFill>
                            <a:srgbClr val="FFFFFF"/>
                          </a:solidFill>
                          <a:effectLst/>
                          <a:latin typeface="Calibri" panose="020F0502020204030204" pitchFamily="34" charset="0"/>
                        </a:rPr>
                        <a:t>BOOK</a:t>
                      </a:r>
                      <a:endParaRPr lang="en-US" sz="1000" kern="1400" dirty="0">
                        <a:ln>
                          <a:noFill/>
                        </a:ln>
                        <a:solidFill>
                          <a:srgbClr val="000000"/>
                        </a:solidFill>
                        <a:effectLst/>
                        <a:latin typeface="Calibri" panose="020F0502020204030204" pitchFamily="34" charset="0"/>
                      </a:endParaRPr>
                    </a:p>
                  </a:txBody>
                  <a:tcPr marL="35746" marR="35746" marT="35746" marB="35746" anchor="ctr">
                    <a:lnL w="12700" cap="flat" cmpd="sng" algn="ctr">
                      <a:solidFill>
                        <a:srgbClr val="000000"/>
                      </a:solidFill>
                      <a:prstDash val="solid"/>
                      <a:round/>
                      <a:headEnd type="none" w="med" len="med"/>
                      <a:tailEnd type="none" w="med" len="med"/>
                    </a:lnL>
                    <a:lnR w="6350" cap="flat" cmpd="sng" algn="ctr">
                      <a:solidFill>
                        <a:srgbClr val="80808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000000"/>
                    </a:solidFill>
                  </a:tcPr>
                </a:tc>
                <a:tc>
                  <a:txBody>
                    <a:bodyPr/>
                    <a:lstStyle/>
                    <a:p>
                      <a:pPr marR="0" indent="0" algn="ctr" rtl="0">
                        <a:lnSpc>
                          <a:spcPct val="119000"/>
                        </a:lnSpc>
                        <a:spcBef>
                          <a:spcPts val="0"/>
                        </a:spcBef>
                        <a:spcAft>
                          <a:spcPts val="600"/>
                        </a:spcAft>
                      </a:pPr>
                      <a:r>
                        <a:rPr lang="en-US" sz="1000" kern="1400" dirty="0">
                          <a:ln>
                            <a:noFill/>
                          </a:ln>
                          <a:solidFill>
                            <a:srgbClr val="FFFFFF"/>
                          </a:solidFill>
                          <a:effectLst/>
                          <a:latin typeface="Calibri" panose="020F0502020204030204" pitchFamily="34" charset="0"/>
                        </a:rPr>
                        <a:t>AUTHOR</a:t>
                      </a:r>
                      <a:endParaRPr lang="en-US" sz="1000" kern="1400" dirty="0">
                        <a:ln>
                          <a:noFill/>
                        </a:ln>
                        <a:solidFill>
                          <a:srgbClr val="000000"/>
                        </a:solidFill>
                        <a:effectLst/>
                        <a:latin typeface="Calibri" panose="020F0502020204030204" pitchFamily="34" charset="0"/>
                      </a:endParaRPr>
                    </a:p>
                  </a:txBody>
                  <a:tcPr marL="35746" marR="35746" marT="35746" marB="35746"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000000"/>
                    </a:solidFill>
                  </a:tcPr>
                </a:tc>
                <a:tc>
                  <a:txBody>
                    <a:bodyPr/>
                    <a:lstStyle/>
                    <a:p>
                      <a:pPr marR="0" indent="0" algn="ctr" rtl="0">
                        <a:lnSpc>
                          <a:spcPct val="119000"/>
                        </a:lnSpc>
                        <a:spcBef>
                          <a:spcPts val="0"/>
                        </a:spcBef>
                        <a:spcAft>
                          <a:spcPts val="600"/>
                        </a:spcAft>
                      </a:pPr>
                      <a:r>
                        <a:rPr lang="en-US" sz="1000" kern="1400" dirty="0">
                          <a:ln>
                            <a:noFill/>
                          </a:ln>
                          <a:solidFill>
                            <a:srgbClr val="FFFFFF"/>
                          </a:solidFill>
                          <a:effectLst/>
                          <a:latin typeface="Calibri" panose="020F0502020204030204" pitchFamily="34" charset="0"/>
                        </a:rPr>
                        <a:t>DESCRIPTION</a:t>
                      </a:r>
                      <a:endParaRPr lang="en-US" sz="1000" kern="1400" dirty="0">
                        <a:ln>
                          <a:noFill/>
                        </a:ln>
                        <a:solidFill>
                          <a:srgbClr val="000000"/>
                        </a:solidFill>
                        <a:effectLst/>
                        <a:latin typeface="Calibri" panose="020F0502020204030204" pitchFamily="34" charset="0"/>
                      </a:endParaRPr>
                    </a:p>
                  </a:txBody>
                  <a:tcPr marL="35746" marR="35746" marT="35746" marB="35746"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000000"/>
                    </a:solidFill>
                  </a:tcPr>
                </a:tc>
                <a:tc>
                  <a:txBody>
                    <a:bodyPr/>
                    <a:lstStyle/>
                    <a:p>
                      <a:pPr marR="0" indent="0" algn="ctr" rtl="0">
                        <a:lnSpc>
                          <a:spcPct val="119000"/>
                        </a:lnSpc>
                        <a:spcBef>
                          <a:spcPts val="0"/>
                        </a:spcBef>
                        <a:spcAft>
                          <a:spcPts val="600"/>
                        </a:spcAft>
                      </a:pPr>
                      <a:r>
                        <a:rPr lang="en-US" sz="1000" kern="1400" dirty="0">
                          <a:ln>
                            <a:noFill/>
                          </a:ln>
                          <a:solidFill>
                            <a:srgbClr val="FFFFFF"/>
                          </a:solidFill>
                          <a:effectLst/>
                          <a:latin typeface="Calibri" panose="020F0502020204030204" pitchFamily="34" charset="0"/>
                        </a:rPr>
                        <a:t>READING LEVEL</a:t>
                      </a:r>
                      <a:endParaRPr lang="en-US" sz="1000" kern="1400" dirty="0">
                        <a:ln>
                          <a:noFill/>
                        </a:ln>
                        <a:solidFill>
                          <a:srgbClr val="000000"/>
                        </a:solidFill>
                        <a:effectLst/>
                        <a:latin typeface="Calibri" panose="020F0502020204030204" pitchFamily="34" charset="0"/>
                      </a:endParaRPr>
                    </a:p>
                  </a:txBody>
                  <a:tcPr marL="35746" marR="35746" marT="35746" marB="35746" anchor="ctr">
                    <a:lnL w="6350" cap="flat" cmpd="sng" algn="ctr">
                      <a:solidFill>
                        <a:srgbClr val="80808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000000"/>
                    </a:solidFill>
                  </a:tcPr>
                </a:tc>
                <a:extLst>
                  <a:ext uri="{0D108BD9-81ED-4DB2-BD59-A6C34878D82A}">
                    <a16:rowId xmlns:a16="http://schemas.microsoft.com/office/drawing/2014/main" val="1974156458"/>
                  </a:ext>
                </a:extLst>
              </a:tr>
              <a:tr h="451992">
                <a:tc>
                  <a:txBody>
                    <a:bodyPr/>
                    <a:lstStyle/>
                    <a:p>
                      <a:pPr marR="0" indent="0" algn="l" rtl="0">
                        <a:lnSpc>
                          <a:spcPct val="119000"/>
                        </a:lnSpc>
                        <a:spcBef>
                          <a:spcPts val="0"/>
                        </a:spcBef>
                        <a:spcAft>
                          <a:spcPts val="600"/>
                        </a:spcAft>
                      </a:pPr>
                      <a:r>
                        <a:rPr lang="en-US" sz="1100" kern="1400" dirty="0">
                          <a:ln>
                            <a:noFill/>
                          </a:ln>
                          <a:solidFill>
                            <a:srgbClr val="000000"/>
                          </a:solidFill>
                          <a:effectLst/>
                          <a:latin typeface="Calibri" panose="020F0502020204030204" pitchFamily="34" charset="0"/>
                        </a:rPr>
                        <a:t>Rats of </a:t>
                      </a:r>
                      <a:r>
                        <a:rPr lang="en-US" sz="1100" kern="1400" dirty="0" err="1">
                          <a:ln>
                            <a:noFill/>
                          </a:ln>
                          <a:solidFill>
                            <a:srgbClr val="000000"/>
                          </a:solidFill>
                          <a:effectLst/>
                          <a:latin typeface="Calibri" panose="020F0502020204030204" pitchFamily="34" charset="0"/>
                        </a:rPr>
                        <a:t>Nimh</a:t>
                      </a:r>
                      <a:r>
                        <a:rPr lang="en-US" sz="1100" kern="1400" dirty="0">
                          <a:ln>
                            <a:noFill/>
                          </a:ln>
                          <a:solidFill>
                            <a:srgbClr val="000000"/>
                          </a:solidFill>
                          <a:effectLst/>
                          <a:latin typeface="Calibri" panose="020F0502020204030204" pitchFamily="34" charset="0"/>
                        </a:rPr>
                        <a:t> Trilogy</a:t>
                      </a:r>
                    </a:p>
                  </a:txBody>
                  <a:tcPr marL="35746" marR="35746" marT="35746" marB="35746" anchor="ctr">
                    <a:lnL w="12700" cap="flat" cmpd="sng" algn="ctr">
                      <a:solidFill>
                        <a:srgbClr val="00000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tcPr>
                </a:tc>
                <a:tc>
                  <a:txBody>
                    <a:bodyPr/>
                    <a:lstStyle/>
                    <a:p>
                      <a:pPr marR="0" indent="0" algn="l" rtl="0">
                        <a:lnSpc>
                          <a:spcPct val="119000"/>
                        </a:lnSpc>
                        <a:spcBef>
                          <a:spcPts val="0"/>
                        </a:spcBef>
                        <a:spcAft>
                          <a:spcPts val="600"/>
                        </a:spcAft>
                      </a:pPr>
                      <a:r>
                        <a:rPr lang="en-US" sz="1100" kern="1400" dirty="0">
                          <a:ln>
                            <a:noFill/>
                          </a:ln>
                          <a:solidFill>
                            <a:srgbClr val="000000"/>
                          </a:solidFill>
                          <a:effectLst/>
                          <a:latin typeface="Calibri" panose="020F0502020204030204" pitchFamily="34" charset="0"/>
                        </a:rPr>
                        <a:t>Robert C. O’Brien, Jane Leslie Conly</a:t>
                      </a:r>
                    </a:p>
                  </a:txBody>
                  <a:tcPr marL="35746" marR="35746" marT="35746" marB="35746"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tcPr>
                </a:tc>
                <a:tc>
                  <a:txBody>
                    <a:bodyPr/>
                    <a:lstStyle/>
                    <a:p>
                      <a:pPr marL="0" marR="0" indent="0" algn="l" defTabSz="777240" rtl="0" eaLnBrk="1" latinLnBrk="0" hangingPunct="1">
                        <a:lnSpc>
                          <a:spcPct val="119000"/>
                        </a:lnSpc>
                        <a:spcBef>
                          <a:spcPts val="0"/>
                        </a:spcBef>
                        <a:spcAft>
                          <a:spcPts val="600"/>
                        </a:spcAft>
                      </a:pPr>
                      <a:r>
                        <a:rPr lang="en-US" sz="1100" kern="1400" dirty="0">
                          <a:ln>
                            <a:noFill/>
                          </a:ln>
                          <a:solidFill>
                            <a:srgbClr val="000000"/>
                          </a:solidFill>
                          <a:effectLst/>
                          <a:latin typeface="Calibri" panose="020F0502020204030204" pitchFamily="34" charset="0"/>
                          <a:ea typeface="+mn-ea"/>
                          <a:cs typeface="+mn-cs"/>
                        </a:rPr>
                        <a:t>A series of three books about rats that have become intelligent through scientific experimentation. These books might be described as science fiction or fantasy.</a:t>
                      </a:r>
                    </a:p>
                  </a:txBody>
                  <a:tcPr marL="35746" marR="35746" marT="35746" marB="35746"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tcPr>
                </a:tc>
                <a:tc>
                  <a:txBody>
                    <a:bodyPr/>
                    <a:lstStyle/>
                    <a:p>
                      <a:pPr marR="0" indent="0" algn="ctr" rtl="0">
                        <a:lnSpc>
                          <a:spcPct val="119000"/>
                        </a:lnSpc>
                        <a:spcBef>
                          <a:spcPts val="0"/>
                        </a:spcBef>
                        <a:spcAft>
                          <a:spcPts val="600"/>
                        </a:spcAft>
                      </a:pPr>
                      <a:r>
                        <a:rPr lang="en-US" sz="1000" kern="1400" dirty="0">
                          <a:ln>
                            <a:noFill/>
                          </a:ln>
                          <a:solidFill>
                            <a:srgbClr val="000000"/>
                          </a:solidFill>
                          <a:effectLst/>
                          <a:latin typeface="Calibri" panose="020F0502020204030204" pitchFamily="34" charset="0"/>
                        </a:rPr>
                        <a:t>5.1</a:t>
                      </a:r>
                    </a:p>
                  </a:txBody>
                  <a:tcPr marL="35746" marR="35746" marT="35746" marB="35746" anchor="ctr">
                    <a:lnL w="6350" cap="flat" cmpd="sng" algn="ctr">
                      <a:solidFill>
                        <a:srgbClr val="80808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tcPr>
                </a:tc>
                <a:extLst>
                  <a:ext uri="{0D108BD9-81ED-4DB2-BD59-A6C34878D82A}">
                    <a16:rowId xmlns:a16="http://schemas.microsoft.com/office/drawing/2014/main" val="3560601086"/>
                  </a:ext>
                </a:extLst>
              </a:tr>
              <a:tr h="451992">
                <a:tc>
                  <a:txBody>
                    <a:bodyPr/>
                    <a:lstStyle/>
                    <a:p>
                      <a:pPr marR="0" indent="0" algn="l" rtl="0">
                        <a:lnSpc>
                          <a:spcPct val="119000"/>
                        </a:lnSpc>
                        <a:spcBef>
                          <a:spcPts val="0"/>
                        </a:spcBef>
                        <a:spcAft>
                          <a:spcPts val="600"/>
                        </a:spcAft>
                      </a:pPr>
                      <a:r>
                        <a:rPr lang="en-US" sz="1100" kern="1400" dirty="0">
                          <a:ln>
                            <a:noFill/>
                          </a:ln>
                          <a:solidFill>
                            <a:srgbClr val="000000"/>
                          </a:solidFill>
                          <a:effectLst/>
                          <a:latin typeface="Calibri" panose="020F0502020204030204" pitchFamily="34" charset="0"/>
                        </a:rPr>
                        <a:t>The Borrowers</a:t>
                      </a:r>
                      <a:endParaRPr lang="en-US" sz="1000" kern="1400" dirty="0">
                        <a:ln>
                          <a:noFill/>
                        </a:ln>
                        <a:solidFill>
                          <a:srgbClr val="000000"/>
                        </a:solidFill>
                        <a:effectLst/>
                        <a:latin typeface="Calibri" panose="020F0502020204030204" pitchFamily="34" charset="0"/>
                      </a:endParaRPr>
                    </a:p>
                  </a:txBody>
                  <a:tcPr marL="35746" marR="35746" marT="35746" marB="35746" anchor="ctr">
                    <a:lnL w="12700" cap="flat" cmpd="sng" algn="ctr">
                      <a:solidFill>
                        <a:srgbClr val="00000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tcPr>
                </a:tc>
                <a:tc>
                  <a:txBody>
                    <a:bodyPr/>
                    <a:lstStyle/>
                    <a:p>
                      <a:pPr marR="0" indent="0" algn="l" rtl="0">
                        <a:lnSpc>
                          <a:spcPct val="119000"/>
                        </a:lnSpc>
                        <a:spcBef>
                          <a:spcPts val="0"/>
                        </a:spcBef>
                        <a:spcAft>
                          <a:spcPts val="600"/>
                        </a:spcAft>
                      </a:pPr>
                      <a:r>
                        <a:rPr lang="en-US" sz="1100" kern="1400" dirty="0">
                          <a:ln>
                            <a:noFill/>
                          </a:ln>
                          <a:solidFill>
                            <a:srgbClr val="000000"/>
                          </a:solidFill>
                          <a:effectLst/>
                          <a:latin typeface="Calibri" panose="020F0502020204030204" pitchFamily="34" charset="0"/>
                        </a:rPr>
                        <a:t>Mary Norton</a:t>
                      </a:r>
                      <a:endParaRPr lang="en-US" sz="1000" kern="1400" dirty="0">
                        <a:ln>
                          <a:noFill/>
                        </a:ln>
                        <a:solidFill>
                          <a:srgbClr val="000000"/>
                        </a:solidFill>
                        <a:effectLst/>
                        <a:latin typeface="Calibri" panose="020F0502020204030204" pitchFamily="34" charset="0"/>
                      </a:endParaRPr>
                    </a:p>
                  </a:txBody>
                  <a:tcPr marL="35746" marR="35746" marT="35746" marB="35746"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tcPr>
                </a:tc>
                <a:tc>
                  <a:txBody>
                    <a:bodyPr/>
                    <a:lstStyle/>
                    <a:p>
                      <a:pPr marL="0" marR="0" indent="0" algn="l" defTabSz="777240" rtl="0" eaLnBrk="1" latinLnBrk="0" hangingPunct="1">
                        <a:lnSpc>
                          <a:spcPct val="119000"/>
                        </a:lnSpc>
                        <a:spcBef>
                          <a:spcPts val="0"/>
                        </a:spcBef>
                        <a:spcAft>
                          <a:spcPts val="600"/>
                        </a:spcAft>
                      </a:pPr>
                      <a:r>
                        <a:rPr lang="en-US" sz="1100" kern="1400" dirty="0">
                          <a:ln>
                            <a:noFill/>
                          </a:ln>
                          <a:solidFill>
                            <a:srgbClr val="000000"/>
                          </a:solidFill>
                          <a:effectLst/>
                          <a:latin typeface="Calibri" panose="020F0502020204030204" pitchFamily="34" charset="0"/>
                          <a:ea typeface="+mn-ea"/>
                          <a:cs typeface="+mn-cs"/>
                        </a:rPr>
                        <a:t>A series of five fantasy novels about tiny people who live in the homes of big people and “borrow” their things. </a:t>
                      </a:r>
                    </a:p>
                  </a:txBody>
                  <a:tcPr marL="35746" marR="35746" marT="35746" marB="35746"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tcPr>
                </a:tc>
                <a:tc>
                  <a:txBody>
                    <a:bodyPr/>
                    <a:lstStyle/>
                    <a:p>
                      <a:pPr marR="0" indent="0" algn="ctr" rtl="0">
                        <a:lnSpc>
                          <a:spcPct val="119000"/>
                        </a:lnSpc>
                        <a:spcBef>
                          <a:spcPts val="0"/>
                        </a:spcBef>
                        <a:spcAft>
                          <a:spcPts val="600"/>
                        </a:spcAft>
                      </a:pPr>
                      <a:r>
                        <a:rPr lang="en-US" sz="1100" kern="1400" dirty="0">
                          <a:ln>
                            <a:noFill/>
                          </a:ln>
                          <a:solidFill>
                            <a:srgbClr val="000000"/>
                          </a:solidFill>
                          <a:effectLst/>
                          <a:latin typeface="Calibri" panose="020F0502020204030204" pitchFamily="34" charset="0"/>
                        </a:rPr>
                        <a:t>5.3-6.4</a:t>
                      </a:r>
                      <a:endParaRPr lang="en-US" sz="1000" kern="1400" dirty="0">
                        <a:ln>
                          <a:noFill/>
                        </a:ln>
                        <a:solidFill>
                          <a:srgbClr val="000000"/>
                        </a:solidFill>
                        <a:effectLst/>
                        <a:latin typeface="Calibri" panose="020F0502020204030204" pitchFamily="34" charset="0"/>
                      </a:endParaRPr>
                    </a:p>
                  </a:txBody>
                  <a:tcPr marL="35746" marR="35746" marT="35746" marB="35746" anchor="ctr">
                    <a:lnL w="6350" cap="flat" cmpd="sng" algn="ctr">
                      <a:solidFill>
                        <a:srgbClr val="80808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tcPr>
                </a:tc>
                <a:extLst>
                  <a:ext uri="{0D108BD9-81ED-4DB2-BD59-A6C34878D82A}">
                    <a16:rowId xmlns:a16="http://schemas.microsoft.com/office/drawing/2014/main" val="3699788563"/>
                  </a:ext>
                </a:extLst>
              </a:tr>
              <a:tr h="451992">
                <a:tc>
                  <a:txBody>
                    <a:bodyPr/>
                    <a:lstStyle/>
                    <a:p>
                      <a:pPr marR="0" indent="0" algn="l" rtl="0">
                        <a:lnSpc>
                          <a:spcPct val="119000"/>
                        </a:lnSpc>
                        <a:spcBef>
                          <a:spcPts val="0"/>
                        </a:spcBef>
                        <a:spcAft>
                          <a:spcPts val="600"/>
                        </a:spcAft>
                      </a:pPr>
                      <a:r>
                        <a:rPr lang="en-US" sz="1100" kern="1400" dirty="0">
                          <a:ln>
                            <a:noFill/>
                          </a:ln>
                          <a:solidFill>
                            <a:srgbClr val="000000"/>
                          </a:solidFill>
                          <a:effectLst/>
                          <a:latin typeface="Calibri" panose="020F0502020204030204" pitchFamily="34" charset="0"/>
                        </a:rPr>
                        <a:t>My Father’s Dragon trilogy</a:t>
                      </a:r>
                    </a:p>
                  </a:txBody>
                  <a:tcPr marL="35746" marR="35746" marT="35746" marB="35746" anchor="ctr">
                    <a:lnL w="12700" cap="flat" cmpd="sng" algn="ctr">
                      <a:solidFill>
                        <a:srgbClr val="00000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tcPr>
                </a:tc>
                <a:tc>
                  <a:txBody>
                    <a:bodyPr/>
                    <a:lstStyle/>
                    <a:p>
                      <a:pPr marR="0" indent="0" algn="l" rtl="0">
                        <a:lnSpc>
                          <a:spcPct val="119000"/>
                        </a:lnSpc>
                        <a:spcBef>
                          <a:spcPts val="0"/>
                        </a:spcBef>
                        <a:spcAft>
                          <a:spcPts val="600"/>
                        </a:spcAft>
                      </a:pPr>
                      <a:r>
                        <a:rPr lang="en-US" sz="1100" kern="1400" dirty="0">
                          <a:ln>
                            <a:noFill/>
                          </a:ln>
                          <a:solidFill>
                            <a:srgbClr val="000000"/>
                          </a:solidFill>
                          <a:effectLst/>
                          <a:latin typeface="Calibri" panose="020F0502020204030204" pitchFamily="34" charset="0"/>
                        </a:rPr>
                        <a:t>Ruth Stiles Gannett</a:t>
                      </a:r>
                    </a:p>
                  </a:txBody>
                  <a:tcPr marL="35746" marR="35746" marT="35746" marB="35746"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tcPr>
                </a:tc>
                <a:tc>
                  <a:txBody>
                    <a:bodyPr/>
                    <a:lstStyle/>
                    <a:p>
                      <a:pPr marL="0" marR="0" indent="0" algn="l" defTabSz="777240" rtl="0" eaLnBrk="1" latinLnBrk="0" hangingPunct="1">
                        <a:lnSpc>
                          <a:spcPct val="119000"/>
                        </a:lnSpc>
                        <a:spcBef>
                          <a:spcPts val="0"/>
                        </a:spcBef>
                        <a:spcAft>
                          <a:spcPts val="600"/>
                        </a:spcAft>
                      </a:pPr>
                      <a:r>
                        <a:rPr lang="en-US" sz="1100" kern="1400" dirty="0">
                          <a:ln>
                            <a:noFill/>
                          </a:ln>
                          <a:solidFill>
                            <a:srgbClr val="000000"/>
                          </a:solidFill>
                          <a:effectLst/>
                          <a:latin typeface="Calibri" panose="020F0502020204030204" pitchFamily="34" charset="0"/>
                          <a:ea typeface="+mn-ea"/>
                          <a:cs typeface="+mn-cs"/>
                        </a:rPr>
                        <a:t>There are three books in this classic set of fantasy stories of Elmer Elevator and the flying baby dragon.</a:t>
                      </a:r>
                    </a:p>
                  </a:txBody>
                  <a:tcPr marL="35746" marR="35746" marT="35746" marB="35746"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tcPr>
                </a:tc>
                <a:tc>
                  <a:txBody>
                    <a:bodyPr/>
                    <a:lstStyle/>
                    <a:p>
                      <a:pPr marR="0" indent="0" algn="ctr" rtl="0">
                        <a:lnSpc>
                          <a:spcPct val="119000"/>
                        </a:lnSpc>
                        <a:spcBef>
                          <a:spcPts val="0"/>
                        </a:spcBef>
                        <a:spcAft>
                          <a:spcPts val="600"/>
                        </a:spcAft>
                      </a:pPr>
                      <a:r>
                        <a:rPr lang="en-US" sz="1000" kern="1400" dirty="0">
                          <a:ln>
                            <a:noFill/>
                          </a:ln>
                          <a:solidFill>
                            <a:srgbClr val="000000"/>
                          </a:solidFill>
                          <a:effectLst/>
                          <a:latin typeface="Calibri" panose="020F0502020204030204" pitchFamily="34" charset="0"/>
                        </a:rPr>
                        <a:t>5.6</a:t>
                      </a:r>
                    </a:p>
                  </a:txBody>
                  <a:tcPr marL="35746" marR="35746" marT="35746" marB="35746" anchor="ctr">
                    <a:lnL w="6350" cap="flat" cmpd="sng" algn="ctr">
                      <a:solidFill>
                        <a:srgbClr val="80808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tcPr>
                </a:tc>
                <a:extLst>
                  <a:ext uri="{0D108BD9-81ED-4DB2-BD59-A6C34878D82A}">
                    <a16:rowId xmlns:a16="http://schemas.microsoft.com/office/drawing/2014/main" val="781959241"/>
                  </a:ext>
                </a:extLst>
              </a:tr>
              <a:tr h="451992">
                <a:tc>
                  <a:txBody>
                    <a:bodyPr/>
                    <a:lstStyle/>
                    <a:p>
                      <a:pPr marR="0" indent="0" algn="l" rtl="0">
                        <a:lnSpc>
                          <a:spcPct val="119000"/>
                        </a:lnSpc>
                        <a:spcBef>
                          <a:spcPts val="0"/>
                        </a:spcBef>
                        <a:spcAft>
                          <a:spcPts val="600"/>
                        </a:spcAft>
                      </a:pPr>
                      <a:r>
                        <a:rPr lang="en-US" sz="1100" kern="1400" dirty="0">
                          <a:ln>
                            <a:noFill/>
                          </a:ln>
                          <a:solidFill>
                            <a:srgbClr val="000000"/>
                          </a:solidFill>
                          <a:effectLst/>
                          <a:latin typeface="Calibri" panose="020F0502020204030204" pitchFamily="34" charset="0"/>
                        </a:rPr>
                        <a:t>Tuesdays at the Castle</a:t>
                      </a:r>
                    </a:p>
                  </a:txBody>
                  <a:tcPr marL="35746" marR="35746" marT="35746" marB="35746" anchor="ctr">
                    <a:lnL w="12700" cap="flat" cmpd="sng" algn="ctr">
                      <a:solidFill>
                        <a:srgbClr val="00000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tcPr>
                </a:tc>
                <a:tc>
                  <a:txBody>
                    <a:bodyPr/>
                    <a:lstStyle/>
                    <a:p>
                      <a:pPr marR="0" indent="0" algn="l" rtl="0">
                        <a:lnSpc>
                          <a:spcPct val="119000"/>
                        </a:lnSpc>
                        <a:spcBef>
                          <a:spcPts val="0"/>
                        </a:spcBef>
                        <a:spcAft>
                          <a:spcPts val="600"/>
                        </a:spcAft>
                      </a:pPr>
                      <a:r>
                        <a:rPr lang="en-US" sz="1100" kern="1400" dirty="0">
                          <a:ln>
                            <a:noFill/>
                          </a:ln>
                          <a:solidFill>
                            <a:srgbClr val="000000"/>
                          </a:solidFill>
                          <a:effectLst/>
                          <a:latin typeface="Calibri" panose="020F0502020204030204" pitchFamily="34" charset="0"/>
                        </a:rPr>
                        <a:t>Jessica Day George</a:t>
                      </a:r>
                    </a:p>
                  </a:txBody>
                  <a:tcPr marL="35746" marR="35746" marT="35746" marB="35746"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tcPr>
                </a:tc>
                <a:tc>
                  <a:txBody>
                    <a:bodyPr/>
                    <a:lstStyle/>
                    <a:p>
                      <a:pPr marL="0" marR="0" indent="0" algn="l" defTabSz="777240" rtl="0" eaLnBrk="1" latinLnBrk="0" hangingPunct="1">
                        <a:lnSpc>
                          <a:spcPct val="119000"/>
                        </a:lnSpc>
                        <a:spcBef>
                          <a:spcPts val="0"/>
                        </a:spcBef>
                        <a:spcAft>
                          <a:spcPts val="600"/>
                        </a:spcAft>
                      </a:pPr>
                      <a:r>
                        <a:rPr lang="en-US" sz="1100" kern="1400" dirty="0">
                          <a:ln>
                            <a:noFill/>
                          </a:ln>
                          <a:solidFill>
                            <a:srgbClr val="000000"/>
                          </a:solidFill>
                          <a:effectLst/>
                          <a:latin typeface="Calibri" panose="020F0502020204030204" pitchFamily="34" charset="0"/>
                          <a:ea typeface="+mn-ea"/>
                          <a:cs typeface="+mn-cs"/>
                        </a:rPr>
                        <a:t>This series of  five stories tells about a castle that rebuilds itself and children that defend it. Parental discretion needed due to magical elements.</a:t>
                      </a:r>
                    </a:p>
                  </a:txBody>
                  <a:tcPr marL="35746" marR="35746" marT="35746" marB="35746"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tcPr>
                </a:tc>
                <a:tc>
                  <a:txBody>
                    <a:bodyPr/>
                    <a:lstStyle/>
                    <a:p>
                      <a:pPr marR="0" indent="0" algn="ctr" rtl="0">
                        <a:lnSpc>
                          <a:spcPct val="119000"/>
                        </a:lnSpc>
                        <a:spcBef>
                          <a:spcPts val="0"/>
                        </a:spcBef>
                        <a:spcAft>
                          <a:spcPts val="600"/>
                        </a:spcAft>
                      </a:pPr>
                      <a:r>
                        <a:rPr lang="en-US" sz="1000" kern="1400" dirty="0">
                          <a:ln>
                            <a:noFill/>
                          </a:ln>
                          <a:solidFill>
                            <a:srgbClr val="000000"/>
                          </a:solidFill>
                          <a:effectLst/>
                          <a:latin typeface="Calibri" panose="020F0502020204030204" pitchFamily="34" charset="0"/>
                        </a:rPr>
                        <a:t>5.2-5.8</a:t>
                      </a:r>
                    </a:p>
                  </a:txBody>
                  <a:tcPr marL="35746" marR="35746" marT="35746" marB="35746" anchor="ctr">
                    <a:lnL w="6350" cap="flat" cmpd="sng" algn="ctr">
                      <a:solidFill>
                        <a:srgbClr val="80808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tcPr>
                </a:tc>
                <a:extLst>
                  <a:ext uri="{0D108BD9-81ED-4DB2-BD59-A6C34878D82A}">
                    <a16:rowId xmlns:a16="http://schemas.microsoft.com/office/drawing/2014/main" val="3720013943"/>
                  </a:ext>
                </a:extLst>
              </a:tr>
            </a:tbl>
          </a:graphicData>
        </a:graphic>
      </p:graphicFrame>
      <p:sp>
        <p:nvSpPr>
          <p:cNvPr id="3" name="Rectangle 2">
            <a:extLst>
              <a:ext uri="{FF2B5EF4-FFF2-40B4-BE49-F238E27FC236}">
                <a16:creationId xmlns:a16="http://schemas.microsoft.com/office/drawing/2014/main" id="{4C199F4D-B6DF-40EE-9FBE-80470F5CAAD8}"/>
              </a:ext>
            </a:extLst>
          </p:cNvPr>
          <p:cNvSpPr/>
          <p:nvPr/>
        </p:nvSpPr>
        <p:spPr>
          <a:xfrm>
            <a:off x="1338942" y="403163"/>
            <a:ext cx="5221346" cy="646331"/>
          </a:xfrm>
          <a:prstGeom prst="rect">
            <a:avLst/>
          </a:prstGeom>
        </p:spPr>
        <p:txBody>
          <a:bodyPr wrap="square">
            <a:spAutoFit/>
          </a:bodyPr>
          <a:lstStyle/>
          <a:p>
            <a:pPr lvl="0" algn="ctr" defTabSz="914400" eaLnBrk="0" fontAlgn="base" hangingPunct="0">
              <a:spcBef>
                <a:spcPct val="0"/>
              </a:spcBef>
              <a:spcAft>
                <a:spcPct val="0"/>
              </a:spcAft>
            </a:pPr>
            <a:r>
              <a:rPr lang="en-US" altLang="en-US" sz="3600" dirty="0">
                <a:solidFill>
                  <a:srgbClr val="000000"/>
                </a:solidFill>
                <a:latin typeface="White Angelica" pitchFamily="2" charset="0"/>
              </a:rPr>
              <a:t>Fantasies- Grade 4</a:t>
            </a:r>
            <a:endParaRPr lang="en-US" altLang="en-US" sz="3600" dirty="0">
              <a:latin typeface="Arial" panose="020B0604020202020204" pitchFamily="34" charset="0"/>
            </a:endParaRPr>
          </a:p>
        </p:txBody>
      </p:sp>
    </p:spTree>
    <p:extLst>
      <p:ext uri="{BB962C8B-B14F-4D97-AF65-F5344CB8AC3E}">
        <p14:creationId xmlns:p14="http://schemas.microsoft.com/office/powerpoint/2010/main" val="44468819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Box 2">
            <a:extLst>
              <a:ext uri="{FF2B5EF4-FFF2-40B4-BE49-F238E27FC236}">
                <a16:creationId xmlns:a16="http://schemas.microsoft.com/office/drawing/2014/main" id="{601E2443-E198-4C99-BC06-CF96E254A2E3}"/>
              </a:ext>
            </a:extLst>
          </p:cNvPr>
          <p:cNvSpPr txBox="1">
            <a:spLocks noChangeArrowheads="1"/>
          </p:cNvSpPr>
          <p:nvPr/>
        </p:nvSpPr>
        <p:spPr bwMode="auto">
          <a:xfrm>
            <a:off x="2087562" y="7276289"/>
            <a:ext cx="3597275" cy="2105020"/>
          </a:xfrm>
          <a:prstGeom prst="rect">
            <a:avLst/>
          </a:prstGeom>
          <a:noFill/>
          <a:ln>
            <a:noFill/>
          </a:ln>
          <a:effectLst/>
          <a:extLst>
            <a:ext uri="{909E8E84-426E-40DD-AFC4-6F175D3DCCD1}">
              <a14:hiddenFill xmlns:a14="http://schemas.microsoft.com/office/drawing/2010/main">
                <a:solidFill>
                  <a:srgbClr val="5B9BD5"/>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endParaRPr kumimoji="0" lang="en-US" altLang="en-US" sz="2000" b="0" i="0" u="none" strike="noStrike" cap="none" normalizeH="0" baseline="0" dirty="0">
              <a:ln>
                <a:noFill/>
              </a:ln>
              <a:solidFill>
                <a:srgbClr val="000000"/>
              </a:solidFill>
              <a:effectLst/>
              <a:latin typeface="Calibri" panose="020F0502020204030204"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lang="en-US" altLang="en-US" sz="2000" b="1" dirty="0">
                <a:solidFill>
                  <a:srgbClr val="000000"/>
                </a:solidFill>
                <a:latin typeface="Calibri" panose="020F0502020204030204" pitchFamily="34" charset="0"/>
              </a:rPr>
              <a:t>Compilers</a:t>
            </a:r>
          </a:p>
          <a:p>
            <a:pPr marL="0" marR="0" lvl="0" indent="0" algn="ctr" defTabSz="914400" rtl="0" eaLnBrk="0" fontAlgn="base" latinLnBrk="0" hangingPunct="0">
              <a:lnSpc>
                <a:spcPct val="100000"/>
              </a:lnSpc>
              <a:spcBef>
                <a:spcPct val="0"/>
              </a:spcBef>
              <a:spcAft>
                <a:spcPct val="0"/>
              </a:spcAft>
              <a:buClrTx/>
              <a:buSzTx/>
              <a:buFontTx/>
              <a:buNone/>
              <a:tabLst/>
            </a:pPr>
            <a:r>
              <a:rPr lang="en-US" altLang="en-US" sz="2000" dirty="0">
                <a:solidFill>
                  <a:srgbClr val="000000"/>
                </a:solidFill>
                <a:latin typeface="Calibri" panose="020F0502020204030204" pitchFamily="34" charset="0"/>
              </a:rPr>
              <a:t>Barbara Lapp</a:t>
            </a:r>
          </a:p>
          <a:p>
            <a:pPr marL="0" marR="0" lvl="0" indent="0" algn="ctr" defTabSz="914400" rtl="0" eaLnBrk="0" fontAlgn="base" latinLnBrk="0" hangingPunct="0">
              <a:lnSpc>
                <a:spcPct val="100000"/>
              </a:lnSpc>
              <a:spcBef>
                <a:spcPct val="0"/>
              </a:spcBef>
              <a:spcAft>
                <a:spcPct val="0"/>
              </a:spcAft>
              <a:buClrTx/>
              <a:buSzTx/>
              <a:buFontTx/>
              <a:buNone/>
              <a:tabLst/>
            </a:pPr>
            <a:r>
              <a:rPr lang="en-US" altLang="en-US" sz="2000" dirty="0">
                <a:solidFill>
                  <a:srgbClr val="000000"/>
                </a:solidFill>
                <a:latin typeface="Calibri" panose="020F0502020204030204" pitchFamily="34" charset="0"/>
              </a:rPr>
              <a:t>Anna Zehr</a:t>
            </a:r>
          </a:p>
          <a:p>
            <a:pPr marL="0" marR="0" lvl="0" indent="0" algn="ctr" defTabSz="914400" rtl="0" eaLnBrk="0" fontAlgn="base" latinLnBrk="0" hangingPunct="0">
              <a:lnSpc>
                <a:spcPct val="100000"/>
              </a:lnSpc>
              <a:spcBef>
                <a:spcPct val="0"/>
              </a:spcBef>
              <a:spcAft>
                <a:spcPct val="0"/>
              </a:spcAft>
              <a:buClrTx/>
              <a:buSzTx/>
              <a:buFontTx/>
              <a:buNone/>
              <a:tabLst/>
            </a:pPr>
            <a:endParaRPr kumimoji="0" lang="en-US" altLang="en-US" sz="2000" b="0" i="0" u="none" strike="noStrike" cap="none" normalizeH="0" baseline="0" dirty="0">
              <a:ln>
                <a:noFill/>
              </a:ln>
              <a:solidFill>
                <a:srgbClr val="000000"/>
              </a:solidFill>
              <a:effectLst/>
              <a:latin typeface="Calibri" panose="020F0502020204030204"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2000" b="0" i="0" u="none" strike="noStrike" cap="none" normalizeH="0" baseline="0" dirty="0">
                <a:ln>
                  <a:noFill/>
                </a:ln>
                <a:solidFill>
                  <a:srgbClr val="000000"/>
                </a:solidFill>
                <a:effectLst/>
                <a:latin typeface="Calibri" panose="020F0502020204030204" pitchFamily="34" charset="0"/>
              </a:rPr>
              <a:t>Updated June 2020</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3" name="TextBox 2">
            <a:extLst>
              <a:ext uri="{FF2B5EF4-FFF2-40B4-BE49-F238E27FC236}">
                <a16:creationId xmlns:a16="http://schemas.microsoft.com/office/drawing/2014/main" id="{38D616F4-2177-4A98-A0EF-BDC1FD473F56}"/>
              </a:ext>
            </a:extLst>
          </p:cNvPr>
          <p:cNvSpPr txBox="1"/>
          <p:nvPr/>
        </p:nvSpPr>
        <p:spPr>
          <a:xfrm>
            <a:off x="1019908" y="2813537"/>
            <a:ext cx="5549167" cy="646331"/>
          </a:xfrm>
          <a:prstGeom prst="rect">
            <a:avLst/>
          </a:prstGeom>
          <a:noFill/>
        </p:spPr>
        <p:txBody>
          <a:bodyPr wrap="square" rtlCol="0">
            <a:spAutoFit/>
          </a:bodyPr>
          <a:lstStyle/>
          <a:p>
            <a:r>
              <a:rPr lang="en-US" dirty="0"/>
              <a:t>This list is under construction. We offer it in this format so you can freely adjust it to your own needs.</a:t>
            </a:r>
          </a:p>
        </p:txBody>
      </p:sp>
    </p:spTree>
    <p:extLst>
      <p:ext uri="{BB962C8B-B14F-4D97-AF65-F5344CB8AC3E}">
        <p14:creationId xmlns:p14="http://schemas.microsoft.com/office/powerpoint/2010/main" val="21985554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a:extLst>
              <a:ext uri="{FF2B5EF4-FFF2-40B4-BE49-F238E27FC236}">
                <a16:creationId xmlns:a16="http://schemas.microsoft.com/office/drawing/2014/main" id="{D3987C79-D739-4145-832A-786D1346B1DD}"/>
              </a:ext>
            </a:extLst>
          </p:cNvPr>
          <p:cNvSpPr>
            <a:spLocks noChangeArrowheads="1"/>
          </p:cNvSpPr>
          <p:nvPr/>
        </p:nvSpPr>
        <p:spPr bwMode="auto">
          <a:xfrm>
            <a:off x="713581" y="920705"/>
            <a:ext cx="6345238" cy="7916862"/>
          </a:xfrm>
          <a:prstGeom prst="rect">
            <a:avLst/>
          </a:prstGeom>
          <a:noFill/>
          <a:ln w="3175" algn="ctr">
            <a:solidFill>
              <a:srgbClr val="000000"/>
            </a:solidFill>
            <a:miter lim="800000"/>
            <a:headEnd/>
            <a:tailEnd/>
          </a:ln>
          <a:effectLst/>
          <a:extLst>
            <a:ext uri="{909E8E84-426E-40DD-AFC4-6F175D3DCCD1}">
              <a14:hiddenFill xmlns:a14="http://schemas.microsoft.com/office/drawing/2010/main">
                <a:solidFill>
                  <a:srgbClr val="5B9BD5"/>
                </a:solidFill>
              </a14:hiddenFill>
            </a:ext>
            <a:ext uri="{AF507438-7753-43E0-B8FC-AC1667EBCBE1}">
              <a14:hiddenEffects xmlns:a14="http://schemas.microsoft.com/office/drawing/2010/main">
                <a:effectLst>
                  <a:outerShdw dist="35921" dir="2700000" algn="ctr" rotWithShape="0">
                    <a:srgbClr val="000000"/>
                  </a:outerShdw>
                </a:effectLst>
              </a14:hiddenEffects>
            </a:ext>
          </a:extLst>
        </p:spPr>
        <p:txBody>
          <a:bodyPr vert="horz" wrap="square" lIns="36576" tIns="36576" rIns="36576" bIns="36576" numCol="1" anchor="t" anchorCtr="0" compatLnSpc="1">
            <a:prstTxWarp prst="textNoShape">
              <a:avLst/>
            </a:prstTxWarp>
          </a:bodyPr>
          <a:lstStyle/>
          <a:p>
            <a:endParaRPr lang="en-US"/>
          </a:p>
        </p:txBody>
      </p:sp>
      <p:sp>
        <p:nvSpPr>
          <p:cNvPr id="3" name="Text Box 3">
            <a:extLst>
              <a:ext uri="{FF2B5EF4-FFF2-40B4-BE49-F238E27FC236}">
                <a16:creationId xmlns:a16="http://schemas.microsoft.com/office/drawing/2014/main" id="{8A0B267C-590A-4A28-8B34-6CBA07701F9C}"/>
              </a:ext>
            </a:extLst>
          </p:cNvPr>
          <p:cNvSpPr txBox="1">
            <a:spLocks noChangeArrowheads="1"/>
          </p:cNvSpPr>
          <p:nvPr/>
        </p:nvSpPr>
        <p:spPr bwMode="auto">
          <a:xfrm>
            <a:off x="973931" y="1363617"/>
            <a:ext cx="5821363" cy="7188200"/>
          </a:xfrm>
          <a:prstGeom prst="rect">
            <a:avLst/>
          </a:prstGeom>
          <a:noFill/>
          <a:ln>
            <a:noFill/>
          </a:ln>
          <a:effectLst/>
          <a:extLst>
            <a:ext uri="{909E8E84-426E-40DD-AFC4-6F175D3DCCD1}">
              <a14:hiddenFill xmlns:a14="http://schemas.microsoft.com/office/drawing/2010/main">
                <a:solidFill>
                  <a:srgbClr val="5B9BD5"/>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txBody>
          <a:bodyPr vert="horz" wrap="square" lIns="36576" tIns="36576" rIns="36576" bIns="36576" numCol="1" anchor="t" anchorCtr="0" compatLnSpc="1">
            <a:prstTxWarp prst="textNoShape">
              <a:avLst/>
            </a:prstTxWarp>
          </a:bodyPr>
          <a:lstStyle/>
          <a:p>
            <a:pPr marL="0" marR="0" lvl="0" indent="0" algn="l" defTabSz="914400" rtl="0" eaLnBrk="0" fontAlgn="base" latinLnBrk="0" hangingPunct="0">
              <a:lnSpc>
                <a:spcPct val="150000"/>
              </a:lnSpc>
              <a:spcBef>
                <a:spcPct val="0"/>
              </a:spcBef>
              <a:spcAft>
                <a:spcPct val="0"/>
              </a:spcAft>
              <a:buClrTx/>
              <a:buSzTx/>
              <a:buFontTx/>
              <a:buNone/>
              <a:tabLst/>
            </a:pPr>
            <a:r>
              <a:rPr kumimoji="0" lang="en-US" altLang="en-US" sz="1200" b="0" i="0" u="none" strike="noStrike" cap="none" normalizeH="0" baseline="0" dirty="0">
                <a:ln>
                  <a:noFill/>
                </a:ln>
                <a:solidFill>
                  <a:srgbClr val="000000"/>
                </a:solidFill>
                <a:effectLst/>
                <a:latin typeface="Calibri" panose="020F0502020204030204" pitchFamily="34" charset="0"/>
              </a:rPr>
              <a:t>          Note that this book list is different from the lists of quality literature which list classics that every child should read. Instead, this list suggests book series that will give your children lots of choice as they gain the reading skills and stamina that prepare them for the best works of literature still out there. Note that this is the first draft of a running list, not an exhaustive list. </a:t>
            </a:r>
            <a:r>
              <a:rPr kumimoji="0" lang="en-US" altLang="en-US" sz="1200" b="0" i="0" u="none" strike="noStrike" cap="none" normalizeH="0" baseline="0" dirty="0">
                <a:ln>
                  <a:noFill/>
                </a:ln>
                <a:solidFill>
                  <a:srgbClr val="000000"/>
                </a:solidFill>
                <a:effectLst/>
                <a:latin typeface="Wingdings" panose="05000000000000000000" pitchFamily="2" charset="2"/>
              </a:rPr>
              <a:t>J </a:t>
            </a:r>
            <a:r>
              <a:rPr kumimoji="0" lang="en-US" altLang="en-US" sz="1200" b="0" i="0" u="none" strike="noStrike" cap="none" normalizeH="0" baseline="0" dirty="0">
                <a:ln>
                  <a:noFill/>
                </a:ln>
                <a:solidFill>
                  <a:srgbClr val="000000"/>
                </a:solidFill>
                <a:effectLst/>
                <a:latin typeface="Calibri" panose="020F0502020204030204" pitchFamily="34" charset="0"/>
              </a:rPr>
              <a:t>This also only includes series, not individual stand-alone books that would also be worthwhile for your child to read (of which there are </a:t>
            </a:r>
            <a:r>
              <a:rPr kumimoji="0" lang="en-US" altLang="en-US" sz="1200" b="0" i="1" u="none" strike="noStrike" cap="none" normalizeH="0" baseline="0" dirty="0">
                <a:ln>
                  <a:noFill/>
                </a:ln>
                <a:solidFill>
                  <a:srgbClr val="000000"/>
                </a:solidFill>
                <a:effectLst/>
                <a:latin typeface="Calibri" panose="020F0502020204030204" pitchFamily="34" charset="0"/>
              </a:rPr>
              <a:t>many</a:t>
            </a:r>
            <a:r>
              <a:rPr kumimoji="0" lang="en-US" altLang="en-US" sz="1200" b="0" i="0" u="none" strike="noStrike" cap="none" normalizeH="0" baseline="0" dirty="0">
                <a:ln>
                  <a:noFill/>
                </a:ln>
                <a:solidFill>
                  <a:srgbClr val="000000"/>
                </a:solidFill>
                <a:effectLst/>
                <a:latin typeface="Calibri" panose="020F0502020204030204" pitchFamily="34" charset="0"/>
              </a:rPr>
              <a:t>).  </a:t>
            </a:r>
            <a:r>
              <a:rPr kumimoji="0" lang="en-US" altLang="en-US" sz="1200" b="1" i="0" u="none" strike="noStrike" cap="none" normalizeH="0" baseline="0" dirty="0">
                <a:ln>
                  <a:noFill/>
                </a:ln>
                <a:solidFill>
                  <a:srgbClr val="000000"/>
                </a:solidFill>
                <a:effectLst/>
                <a:latin typeface="Calibri" panose="020F0502020204030204" pitchFamily="34" charset="0"/>
              </a:rPr>
              <a:t>I welcome any additions you think should be on this list</a:t>
            </a:r>
            <a:r>
              <a:rPr kumimoji="0" lang="en-US" altLang="en-US" sz="1200" b="0" i="0" u="none" strike="noStrike" cap="none" normalizeH="0" baseline="0" dirty="0">
                <a:ln>
                  <a:noFill/>
                </a:ln>
                <a:solidFill>
                  <a:srgbClr val="000000"/>
                </a:solidFill>
                <a:effectLst/>
                <a:latin typeface="Calibri" panose="020F0502020204030204" pitchFamily="34" charset="0"/>
              </a:rPr>
              <a:t>!</a:t>
            </a:r>
          </a:p>
          <a:p>
            <a:pPr marL="0" marR="0" lvl="0" indent="0" algn="l" defTabSz="914400" rtl="0" eaLnBrk="0" fontAlgn="base" latinLnBrk="0" hangingPunct="0">
              <a:lnSpc>
                <a:spcPct val="150000"/>
              </a:lnSpc>
              <a:spcBef>
                <a:spcPct val="0"/>
              </a:spcBef>
              <a:spcAft>
                <a:spcPct val="0"/>
              </a:spcAft>
              <a:buClrTx/>
              <a:buSzTx/>
              <a:buFontTx/>
              <a:buNone/>
              <a:tabLst/>
            </a:pPr>
            <a:r>
              <a:rPr lang="en-US" altLang="en-US" sz="1200" dirty="0">
                <a:solidFill>
                  <a:srgbClr val="000000"/>
                </a:solidFill>
                <a:latin typeface="Calibri" panose="020F0502020204030204" pitchFamily="34" charset="0"/>
              </a:rPr>
              <a:t>          </a:t>
            </a:r>
            <a:r>
              <a:rPr kumimoji="0" lang="en-US" altLang="en-US" sz="1200" b="0" i="0" u="none" strike="noStrike" cap="none" normalizeH="0" baseline="0" dirty="0">
                <a:ln>
                  <a:noFill/>
                </a:ln>
                <a:solidFill>
                  <a:srgbClr val="000000"/>
                </a:solidFill>
                <a:effectLst/>
                <a:latin typeface="Calibri" panose="020F0502020204030204" pitchFamily="34" charset="0"/>
              </a:rPr>
              <a:t>Because this book list is based on reading level, there is a reading level number attached to each book. The number of the reading level correlates with the year and month of a grade. A book with a 2.4 reading level means that it would be suitable for a child in the fourth month of Grade 2. A book with 0.5 reading level is appropriate for a child in the fifth month of their Kindergarten year. You will notice that the reading levels have a range. That is due to the fact that in a series the reading level can vary. If a book seems too difficult or too easy even if it is in that grade’s range, check for other books in the series. The reading levels assigned are a combination of official reading levels assigned by the experts at arbookfind.com and opinions of the compilers of this list. </a:t>
            </a:r>
            <a:r>
              <a:rPr kumimoji="0" lang="en-US" altLang="en-US" sz="1200" b="0" i="0" u="none" strike="noStrike" cap="none" normalizeH="0" baseline="0" dirty="0">
                <a:ln>
                  <a:noFill/>
                </a:ln>
                <a:solidFill>
                  <a:srgbClr val="000000"/>
                </a:solidFill>
                <a:effectLst/>
                <a:latin typeface="Wingdings" panose="05000000000000000000" pitchFamily="2" charset="2"/>
              </a:rPr>
              <a:t>J</a:t>
            </a:r>
            <a:endParaRPr kumimoji="0" lang="en-US" altLang="en-US" sz="1200" b="0" i="0" u="none" strike="noStrike" cap="none" normalizeH="0" baseline="0" dirty="0">
              <a:ln>
                <a:noFill/>
              </a:ln>
              <a:solidFill>
                <a:srgbClr val="000000"/>
              </a:solidFill>
              <a:effectLst/>
              <a:latin typeface="Calibri" panose="020F0502020204030204" pitchFamily="34" charset="0"/>
            </a:endParaRPr>
          </a:p>
          <a:p>
            <a:pPr marL="0" marR="0" lvl="0" indent="0" algn="l" defTabSz="914400" rtl="0" eaLnBrk="0" fontAlgn="base" latinLnBrk="0" hangingPunct="0">
              <a:lnSpc>
                <a:spcPct val="150000"/>
              </a:lnSpc>
              <a:spcBef>
                <a:spcPct val="0"/>
              </a:spcBef>
              <a:spcAft>
                <a:spcPct val="0"/>
              </a:spcAft>
              <a:buClrTx/>
              <a:buSzTx/>
              <a:buFontTx/>
              <a:buNone/>
              <a:tabLst/>
            </a:pPr>
            <a:r>
              <a:rPr lang="en-US" altLang="en-US" sz="1200" dirty="0">
                <a:solidFill>
                  <a:srgbClr val="000000"/>
                </a:solidFill>
                <a:latin typeface="Calibri" panose="020F0502020204030204" pitchFamily="34" charset="0"/>
              </a:rPr>
              <a:t>          Included in this list are first and second grade level books because these titles still represent an important part of many 3-4</a:t>
            </a:r>
            <a:r>
              <a:rPr lang="en-US" altLang="en-US" sz="1200" baseline="30000" dirty="0">
                <a:solidFill>
                  <a:srgbClr val="000000"/>
                </a:solidFill>
                <a:latin typeface="Calibri" panose="020F0502020204030204" pitchFamily="34" charset="0"/>
              </a:rPr>
              <a:t>th</a:t>
            </a:r>
            <a:r>
              <a:rPr lang="en-US" altLang="en-US" sz="1200" dirty="0">
                <a:solidFill>
                  <a:srgbClr val="000000"/>
                </a:solidFill>
                <a:latin typeface="Calibri" panose="020F0502020204030204" pitchFamily="34" charset="0"/>
              </a:rPr>
              <a:t> graders’ reading lives. </a:t>
            </a:r>
            <a:r>
              <a:rPr kumimoji="0" lang="en-US" altLang="en-US" sz="1200" b="0" i="0" u="none" strike="noStrike" cap="none" normalizeH="0" baseline="0" dirty="0">
                <a:ln>
                  <a:noFill/>
                </a:ln>
                <a:solidFill>
                  <a:srgbClr val="000000"/>
                </a:solidFill>
                <a:effectLst/>
                <a:latin typeface="Calibri" panose="020F0502020204030204" pitchFamily="34" charset="0"/>
              </a:rPr>
              <a:t>Consider putting in front of your children many books below their grade level for them to read aloud to younger siblings. These give children additional fluency practice and prepare them </a:t>
            </a:r>
            <a:r>
              <a:rPr lang="en-US" altLang="en-US" sz="1200" dirty="0">
                <a:solidFill>
                  <a:srgbClr val="000000"/>
                </a:solidFill>
                <a:latin typeface="Calibri" panose="020F0502020204030204" pitchFamily="34" charset="0"/>
              </a:rPr>
              <a:t>to read independently chapter books from their grade level</a:t>
            </a:r>
            <a:r>
              <a:rPr kumimoji="0" lang="en-US" altLang="en-US" sz="1200" b="0" i="0" u="none" strike="noStrike" cap="none" normalizeH="0" baseline="0" dirty="0">
                <a:ln>
                  <a:noFill/>
                </a:ln>
                <a:solidFill>
                  <a:srgbClr val="000000"/>
                </a:solidFill>
                <a:effectLst/>
                <a:latin typeface="Calibri" panose="020F0502020204030204" pitchFamily="34" charset="0"/>
              </a:rPr>
              <a:t>.</a:t>
            </a:r>
          </a:p>
          <a:p>
            <a:pPr marL="0" marR="0" lvl="0" indent="0" algn="l" defTabSz="914400" rtl="0" eaLnBrk="0" fontAlgn="base" latinLnBrk="0" hangingPunct="0">
              <a:lnSpc>
                <a:spcPct val="150000"/>
              </a:lnSpc>
              <a:spcBef>
                <a:spcPct val="0"/>
              </a:spcBef>
              <a:spcAft>
                <a:spcPct val="0"/>
              </a:spcAft>
              <a:buClrTx/>
              <a:buSzTx/>
              <a:buFontTx/>
              <a:buNone/>
              <a:tabLst/>
            </a:pPr>
            <a:r>
              <a:rPr lang="en-US" altLang="en-US" sz="1200" dirty="0">
                <a:solidFill>
                  <a:srgbClr val="000000"/>
                </a:solidFill>
                <a:latin typeface="Calibri" panose="020F0502020204030204" pitchFamily="34" charset="0"/>
              </a:rPr>
              <a:t>          </a:t>
            </a:r>
            <a:r>
              <a:rPr kumimoji="0" lang="en-US" altLang="en-US" sz="1200" b="1" i="0" u="none" strike="noStrike" cap="none" normalizeH="0" baseline="0" dirty="0">
                <a:ln>
                  <a:noFill/>
                </a:ln>
                <a:solidFill>
                  <a:srgbClr val="000000"/>
                </a:solidFill>
                <a:effectLst/>
                <a:latin typeface="Calibri" panose="020F0502020204030204" pitchFamily="34" charset="0"/>
              </a:rPr>
              <a:t>Please read these books with discretion, knowing that your tastes and family guidelines may differ from the recommendations on this list. Not all books within series are equal</a:t>
            </a:r>
            <a:r>
              <a:rPr lang="en-US" altLang="en-US" sz="1200" b="1" dirty="0">
                <a:solidFill>
                  <a:srgbClr val="000000"/>
                </a:solidFill>
                <a:latin typeface="Calibri" panose="020F0502020204030204" pitchFamily="34" charset="0"/>
              </a:rPr>
              <a:t> in quality</a:t>
            </a:r>
            <a:r>
              <a:rPr kumimoji="0" lang="en-US" altLang="en-US" sz="1200" b="1" i="0" u="none" strike="noStrike" cap="none" normalizeH="0" baseline="0" dirty="0">
                <a:ln>
                  <a:noFill/>
                </a:ln>
                <a:solidFill>
                  <a:srgbClr val="000000"/>
                </a:solidFill>
                <a:effectLst/>
                <a:latin typeface="Calibri" panose="020F0502020204030204" pitchFamily="34" charset="0"/>
              </a:rPr>
              <a:t>. Not all books within these series are 100% endorsed by the compilers.</a:t>
            </a:r>
          </a:p>
          <a:p>
            <a:pPr marL="0" marR="0" lvl="0" indent="0" algn="l" defTabSz="914400" rtl="0" eaLnBrk="0" fontAlgn="base" latinLnBrk="0" hangingPunct="0">
              <a:lnSpc>
                <a:spcPct val="150000"/>
              </a:lnSpc>
              <a:spcBef>
                <a:spcPct val="0"/>
              </a:spcBef>
              <a:spcAft>
                <a:spcPct val="0"/>
              </a:spcAft>
              <a:buClrTx/>
              <a:buSzTx/>
              <a:buFontTx/>
              <a:buNone/>
              <a:tabLst/>
            </a:pPr>
            <a:r>
              <a:rPr lang="en-US" altLang="en-US" sz="1200" dirty="0">
                <a:solidFill>
                  <a:srgbClr val="000000"/>
                </a:solidFill>
                <a:latin typeface="Calibri" panose="020F0502020204030204" pitchFamily="34" charset="0"/>
              </a:rPr>
              <a:t>          </a:t>
            </a:r>
            <a:r>
              <a:rPr kumimoji="0" lang="en-US" altLang="en-US" sz="1200" b="0" i="0" u="none" strike="noStrike" cap="none" normalizeH="0" baseline="0" dirty="0">
                <a:ln>
                  <a:noFill/>
                </a:ln>
                <a:solidFill>
                  <a:srgbClr val="000000"/>
                </a:solidFill>
                <a:effectLst/>
                <a:latin typeface="Calibri" panose="020F0502020204030204" pitchFamily="34" charset="0"/>
              </a:rPr>
              <a:t>Note that authors with asterisks behind the name indicate quality authors that have additional books that would be worth looking into (but may not be in a series).</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4" name="Text Box 4">
            <a:extLst>
              <a:ext uri="{FF2B5EF4-FFF2-40B4-BE49-F238E27FC236}">
                <a16:creationId xmlns:a16="http://schemas.microsoft.com/office/drawing/2014/main" id="{1EE0FD84-2555-4A0B-A968-8C3F48540713}"/>
              </a:ext>
            </a:extLst>
          </p:cNvPr>
          <p:cNvSpPr txBox="1">
            <a:spLocks noChangeArrowheads="1"/>
          </p:cNvSpPr>
          <p:nvPr/>
        </p:nvSpPr>
        <p:spPr bwMode="auto">
          <a:xfrm>
            <a:off x="3752056" y="8551817"/>
            <a:ext cx="3100388" cy="673100"/>
          </a:xfrm>
          <a:prstGeom prst="rect">
            <a:avLst/>
          </a:prstGeom>
          <a:solidFill>
            <a:srgbClr val="FFFFFF"/>
          </a:solidFill>
          <a:ln>
            <a:noFill/>
          </a:ln>
          <a:effectLst/>
          <a:extLs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2400" b="0" i="0" u="none" strike="noStrike" cap="none" normalizeH="0" baseline="0">
                <a:ln>
                  <a:noFill/>
                </a:ln>
                <a:solidFill>
                  <a:srgbClr val="000000"/>
                </a:solidFill>
                <a:effectLst/>
                <a:latin typeface="White Angelica" pitchFamily="2" charset="0"/>
              </a:rPr>
              <a:t>Happy reading!</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5" name="Text Box 5">
            <a:extLst>
              <a:ext uri="{FF2B5EF4-FFF2-40B4-BE49-F238E27FC236}">
                <a16:creationId xmlns:a16="http://schemas.microsoft.com/office/drawing/2014/main" id="{7B5548B6-2B4F-4B68-B73A-BD5A2D4F50A3}"/>
              </a:ext>
            </a:extLst>
          </p:cNvPr>
          <p:cNvSpPr txBox="1">
            <a:spLocks noChangeArrowheads="1"/>
          </p:cNvSpPr>
          <p:nvPr/>
        </p:nvSpPr>
        <p:spPr bwMode="auto">
          <a:xfrm>
            <a:off x="973931" y="628605"/>
            <a:ext cx="2778125" cy="719137"/>
          </a:xfrm>
          <a:prstGeom prst="rect">
            <a:avLst/>
          </a:prstGeom>
          <a:solidFill>
            <a:srgbClr val="FFFFFF"/>
          </a:solidFill>
          <a:ln>
            <a:noFill/>
          </a:ln>
          <a:effectLst/>
          <a:extLs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2400" b="0" i="0" u="none" strike="noStrike" cap="none" normalizeH="0" baseline="0">
                <a:ln>
                  <a:noFill/>
                </a:ln>
                <a:solidFill>
                  <a:srgbClr val="000000"/>
                </a:solidFill>
                <a:effectLst/>
                <a:latin typeface="White Angelica" pitchFamily="2" charset="0"/>
              </a:rPr>
              <a:t>Dear Parents,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55026569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7" name="Table 16">
            <a:extLst>
              <a:ext uri="{FF2B5EF4-FFF2-40B4-BE49-F238E27FC236}">
                <a16:creationId xmlns:a16="http://schemas.microsoft.com/office/drawing/2014/main" id="{A212961D-5BEE-4793-BDC4-D15703117F73}"/>
              </a:ext>
            </a:extLst>
          </p:cNvPr>
          <p:cNvGraphicFramePr>
            <a:graphicFrameLocks noGrp="1"/>
          </p:cNvGraphicFramePr>
          <p:nvPr>
            <p:extLst>
              <p:ext uri="{D42A27DB-BD31-4B8C-83A1-F6EECF244321}">
                <p14:modId xmlns:p14="http://schemas.microsoft.com/office/powerpoint/2010/main" val="1344600938"/>
              </p:ext>
            </p:extLst>
          </p:nvPr>
        </p:nvGraphicFramePr>
        <p:xfrm>
          <a:off x="534988" y="5742973"/>
          <a:ext cx="6702424" cy="3567964"/>
        </p:xfrm>
        <a:graphic>
          <a:graphicData uri="http://schemas.openxmlformats.org/drawingml/2006/table">
            <a:tbl>
              <a:tblPr/>
              <a:tblGrid>
                <a:gridCol w="1671383">
                  <a:extLst>
                    <a:ext uri="{9D8B030D-6E8A-4147-A177-3AD203B41FA5}">
                      <a16:colId xmlns:a16="http://schemas.microsoft.com/office/drawing/2014/main" val="3429472975"/>
                    </a:ext>
                  </a:extLst>
                </a:gridCol>
                <a:gridCol w="1384790">
                  <a:extLst>
                    <a:ext uri="{9D8B030D-6E8A-4147-A177-3AD203B41FA5}">
                      <a16:colId xmlns:a16="http://schemas.microsoft.com/office/drawing/2014/main" val="826403073"/>
                    </a:ext>
                  </a:extLst>
                </a:gridCol>
                <a:gridCol w="3088656">
                  <a:extLst>
                    <a:ext uri="{9D8B030D-6E8A-4147-A177-3AD203B41FA5}">
                      <a16:colId xmlns:a16="http://schemas.microsoft.com/office/drawing/2014/main" val="3150637110"/>
                    </a:ext>
                  </a:extLst>
                </a:gridCol>
                <a:gridCol w="557595">
                  <a:extLst>
                    <a:ext uri="{9D8B030D-6E8A-4147-A177-3AD203B41FA5}">
                      <a16:colId xmlns:a16="http://schemas.microsoft.com/office/drawing/2014/main" val="3157273536"/>
                    </a:ext>
                  </a:extLst>
                </a:gridCol>
              </a:tblGrid>
              <a:tr h="472111">
                <a:tc>
                  <a:txBody>
                    <a:bodyPr/>
                    <a:lstStyle/>
                    <a:p>
                      <a:pPr marR="0" indent="0" algn="ctr" rtl="0">
                        <a:lnSpc>
                          <a:spcPct val="119000"/>
                        </a:lnSpc>
                        <a:spcBef>
                          <a:spcPts val="0"/>
                        </a:spcBef>
                        <a:spcAft>
                          <a:spcPts val="600"/>
                        </a:spcAft>
                      </a:pPr>
                      <a:r>
                        <a:rPr lang="en-US" sz="1000" kern="1400">
                          <a:ln>
                            <a:noFill/>
                          </a:ln>
                          <a:solidFill>
                            <a:srgbClr val="FFFFFF"/>
                          </a:solidFill>
                          <a:effectLst/>
                          <a:latin typeface="Calibri" panose="020F0502020204030204" pitchFamily="34" charset="0"/>
                        </a:rPr>
                        <a:t>BOOK</a:t>
                      </a:r>
                      <a:endParaRPr lang="en-US" sz="1000" kern="1400">
                        <a:ln>
                          <a:noFill/>
                        </a:ln>
                        <a:solidFill>
                          <a:srgbClr val="000000"/>
                        </a:solidFill>
                        <a:effectLst/>
                        <a:latin typeface="Calibri" panose="020F0502020204030204" pitchFamily="34" charset="0"/>
                      </a:endParaRPr>
                    </a:p>
                  </a:txBody>
                  <a:tcPr marL="35746" marR="35746" marT="35746" marB="35746" anchor="ctr">
                    <a:lnL w="12700" cap="flat" cmpd="sng" algn="ctr">
                      <a:solidFill>
                        <a:srgbClr val="000000"/>
                      </a:solidFill>
                      <a:prstDash val="solid"/>
                      <a:round/>
                      <a:headEnd type="none" w="med" len="med"/>
                      <a:tailEnd type="none" w="med" len="med"/>
                    </a:lnL>
                    <a:lnR w="6350" cap="flat" cmpd="sng" algn="ctr">
                      <a:solidFill>
                        <a:srgbClr val="80808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000000"/>
                    </a:solidFill>
                  </a:tcPr>
                </a:tc>
                <a:tc>
                  <a:txBody>
                    <a:bodyPr/>
                    <a:lstStyle/>
                    <a:p>
                      <a:pPr marR="0" indent="0" algn="ctr" rtl="0">
                        <a:lnSpc>
                          <a:spcPct val="119000"/>
                        </a:lnSpc>
                        <a:spcBef>
                          <a:spcPts val="0"/>
                        </a:spcBef>
                        <a:spcAft>
                          <a:spcPts val="600"/>
                        </a:spcAft>
                      </a:pPr>
                      <a:r>
                        <a:rPr lang="en-US" sz="1000" kern="1400">
                          <a:ln>
                            <a:noFill/>
                          </a:ln>
                          <a:solidFill>
                            <a:srgbClr val="FFFFFF"/>
                          </a:solidFill>
                          <a:effectLst/>
                          <a:latin typeface="Calibri" panose="020F0502020204030204" pitchFamily="34" charset="0"/>
                        </a:rPr>
                        <a:t>AUTHOR</a:t>
                      </a:r>
                      <a:endParaRPr lang="en-US" sz="1000" kern="1400">
                        <a:ln>
                          <a:noFill/>
                        </a:ln>
                        <a:solidFill>
                          <a:srgbClr val="000000"/>
                        </a:solidFill>
                        <a:effectLst/>
                        <a:latin typeface="Calibri" panose="020F0502020204030204" pitchFamily="34" charset="0"/>
                      </a:endParaRPr>
                    </a:p>
                  </a:txBody>
                  <a:tcPr marL="35746" marR="35746" marT="35746" marB="35746"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000000"/>
                    </a:solidFill>
                  </a:tcPr>
                </a:tc>
                <a:tc>
                  <a:txBody>
                    <a:bodyPr/>
                    <a:lstStyle/>
                    <a:p>
                      <a:pPr marR="0" indent="0" algn="ctr" rtl="0">
                        <a:lnSpc>
                          <a:spcPct val="119000"/>
                        </a:lnSpc>
                        <a:spcBef>
                          <a:spcPts val="0"/>
                        </a:spcBef>
                        <a:spcAft>
                          <a:spcPts val="600"/>
                        </a:spcAft>
                      </a:pPr>
                      <a:r>
                        <a:rPr lang="en-US" sz="1000" kern="1400">
                          <a:ln>
                            <a:noFill/>
                          </a:ln>
                          <a:solidFill>
                            <a:srgbClr val="FFFFFF"/>
                          </a:solidFill>
                          <a:effectLst/>
                          <a:latin typeface="Calibri" panose="020F0502020204030204" pitchFamily="34" charset="0"/>
                        </a:rPr>
                        <a:t>DESCRIPTION</a:t>
                      </a:r>
                      <a:endParaRPr lang="en-US" sz="1000" kern="1400">
                        <a:ln>
                          <a:noFill/>
                        </a:ln>
                        <a:solidFill>
                          <a:srgbClr val="000000"/>
                        </a:solidFill>
                        <a:effectLst/>
                        <a:latin typeface="Calibri" panose="020F0502020204030204" pitchFamily="34" charset="0"/>
                      </a:endParaRPr>
                    </a:p>
                  </a:txBody>
                  <a:tcPr marL="35746" marR="35746" marT="35746" marB="35746"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000000"/>
                    </a:solidFill>
                  </a:tcPr>
                </a:tc>
                <a:tc>
                  <a:txBody>
                    <a:bodyPr/>
                    <a:lstStyle/>
                    <a:p>
                      <a:pPr marR="0" indent="0" algn="ctr" rtl="0">
                        <a:lnSpc>
                          <a:spcPct val="119000"/>
                        </a:lnSpc>
                        <a:spcBef>
                          <a:spcPts val="0"/>
                        </a:spcBef>
                        <a:spcAft>
                          <a:spcPts val="600"/>
                        </a:spcAft>
                      </a:pPr>
                      <a:r>
                        <a:rPr lang="en-US" sz="1000" kern="1400">
                          <a:ln>
                            <a:noFill/>
                          </a:ln>
                          <a:solidFill>
                            <a:srgbClr val="FFFFFF"/>
                          </a:solidFill>
                          <a:effectLst/>
                          <a:latin typeface="Calibri" panose="020F0502020204030204" pitchFamily="34" charset="0"/>
                        </a:rPr>
                        <a:t>READING LEVEL</a:t>
                      </a:r>
                      <a:endParaRPr lang="en-US" sz="1000" kern="1400">
                        <a:ln>
                          <a:noFill/>
                        </a:ln>
                        <a:solidFill>
                          <a:srgbClr val="000000"/>
                        </a:solidFill>
                        <a:effectLst/>
                        <a:latin typeface="Calibri" panose="020F0502020204030204" pitchFamily="34" charset="0"/>
                      </a:endParaRPr>
                    </a:p>
                  </a:txBody>
                  <a:tcPr marL="35746" marR="35746" marT="35746" marB="35746" anchor="ctr">
                    <a:lnL w="6350" cap="flat" cmpd="sng" algn="ctr">
                      <a:solidFill>
                        <a:srgbClr val="80808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000000"/>
                    </a:solidFill>
                  </a:tcPr>
                </a:tc>
                <a:extLst>
                  <a:ext uri="{0D108BD9-81ED-4DB2-BD59-A6C34878D82A}">
                    <a16:rowId xmlns:a16="http://schemas.microsoft.com/office/drawing/2014/main" val="385724782"/>
                  </a:ext>
                </a:extLst>
              </a:tr>
              <a:tr h="666134">
                <a:tc>
                  <a:txBody>
                    <a:bodyPr/>
                    <a:lstStyle/>
                    <a:p>
                      <a:pPr marR="0" indent="0" algn="l" rtl="0">
                        <a:lnSpc>
                          <a:spcPct val="119000"/>
                        </a:lnSpc>
                        <a:spcBef>
                          <a:spcPts val="0"/>
                        </a:spcBef>
                        <a:spcAft>
                          <a:spcPts val="600"/>
                        </a:spcAft>
                      </a:pPr>
                      <a:r>
                        <a:rPr lang="en-US" sz="1100" kern="1400">
                          <a:ln>
                            <a:noFill/>
                          </a:ln>
                          <a:solidFill>
                            <a:srgbClr val="000000"/>
                          </a:solidFill>
                          <a:effectLst/>
                          <a:latin typeface="Calibri" panose="020F0502020204030204" pitchFamily="34" charset="0"/>
                        </a:rPr>
                        <a:t>Amelia Bedelia</a:t>
                      </a:r>
                      <a:endParaRPr lang="en-US" sz="1000" kern="1400">
                        <a:ln>
                          <a:noFill/>
                        </a:ln>
                        <a:solidFill>
                          <a:srgbClr val="000000"/>
                        </a:solidFill>
                        <a:effectLst/>
                        <a:latin typeface="Calibri" panose="020F0502020204030204" pitchFamily="34" charset="0"/>
                      </a:endParaRPr>
                    </a:p>
                  </a:txBody>
                  <a:tcPr marL="35746" marR="35746" marT="35746" marB="35746" anchor="ctr">
                    <a:lnL w="12700" cap="flat" cmpd="sng" algn="ctr">
                      <a:solidFill>
                        <a:srgbClr val="00000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tcPr>
                </a:tc>
                <a:tc>
                  <a:txBody>
                    <a:bodyPr/>
                    <a:lstStyle/>
                    <a:p>
                      <a:pPr marR="0" indent="0" algn="l" rtl="0">
                        <a:lnSpc>
                          <a:spcPct val="119000"/>
                        </a:lnSpc>
                        <a:spcBef>
                          <a:spcPts val="0"/>
                        </a:spcBef>
                        <a:spcAft>
                          <a:spcPts val="600"/>
                        </a:spcAft>
                      </a:pPr>
                      <a:r>
                        <a:rPr lang="en-US" sz="1100" kern="1400">
                          <a:ln>
                            <a:noFill/>
                          </a:ln>
                          <a:solidFill>
                            <a:srgbClr val="000000"/>
                          </a:solidFill>
                          <a:effectLst/>
                          <a:latin typeface="Calibri" panose="020F0502020204030204" pitchFamily="34" charset="0"/>
                        </a:rPr>
                        <a:t>Peggy Parish/Herman Parish</a:t>
                      </a:r>
                      <a:endParaRPr lang="en-US" sz="1000" kern="1400">
                        <a:ln>
                          <a:noFill/>
                        </a:ln>
                        <a:solidFill>
                          <a:srgbClr val="000000"/>
                        </a:solidFill>
                        <a:effectLst/>
                        <a:latin typeface="Calibri" panose="020F0502020204030204" pitchFamily="34" charset="0"/>
                      </a:endParaRPr>
                    </a:p>
                  </a:txBody>
                  <a:tcPr marL="35746" marR="35746" marT="35746" marB="35746"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tcPr>
                </a:tc>
                <a:tc>
                  <a:txBody>
                    <a:bodyPr/>
                    <a:lstStyle/>
                    <a:p>
                      <a:pPr marR="0" indent="0" algn="l" rtl="0">
                        <a:lnSpc>
                          <a:spcPct val="119000"/>
                        </a:lnSpc>
                        <a:spcBef>
                          <a:spcPts val="0"/>
                        </a:spcBef>
                        <a:spcAft>
                          <a:spcPts val="600"/>
                        </a:spcAft>
                      </a:pPr>
                      <a:r>
                        <a:rPr lang="en-US" sz="1100" kern="1400" dirty="0">
                          <a:ln>
                            <a:noFill/>
                          </a:ln>
                          <a:solidFill>
                            <a:srgbClr val="000000"/>
                          </a:solidFill>
                          <a:effectLst/>
                          <a:latin typeface="Calibri" panose="020F0502020204030204" pitchFamily="34" charset="0"/>
                        </a:rPr>
                        <a:t>Humorous stories about a maid who begins working for the Rogers and does things a bit differently than they expected.</a:t>
                      </a:r>
                      <a:endParaRPr lang="en-US" sz="1000" kern="1400" dirty="0">
                        <a:ln>
                          <a:noFill/>
                        </a:ln>
                        <a:solidFill>
                          <a:srgbClr val="000000"/>
                        </a:solidFill>
                        <a:effectLst/>
                        <a:latin typeface="Calibri" panose="020F0502020204030204" pitchFamily="34" charset="0"/>
                      </a:endParaRPr>
                    </a:p>
                  </a:txBody>
                  <a:tcPr marL="35746" marR="35746" marT="35746" marB="35746"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tcPr>
                </a:tc>
                <a:tc>
                  <a:txBody>
                    <a:bodyPr/>
                    <a:lstStyle/>
                    <a:p>
                      <a:pPr marR="0" indent="0" algn="ctr" rtl="0">
                        <a:lnSpc>
                          <a:spcPct val="119000"/>
                        </a:lnSpc>
                        <a:spcBef>
                          <a:spcPts val="0"/>
                        </a:spcBef>
                        <a:spcAft>
                          <a:spcPts val="600"/>
                        </a:spcAft>
                      </a:pPr>
                      <a:r>
                        <a:rPr lang="en-US" sz="1100" kern="1400">
                          <a:ln>
                            <a:noFill/>
                          </a:ln>
                          <a:solidFill>
                            <a:srgbClr val="000000"/>
                          </a:solidFill>
                          <a:effectLst/>
                          <a:latin typeface="Calibri" panose="020F0502020204030204" pitchFamily="34" charset="0"/>
                        </a:rPr>
                        <a:t>1.5-2.8</a:t>
                      </a:r>
                      <a:endParaRPr lang="en-US" sz="1000" kern="1400">
                        <a:ln>
                          <a:noFill/>
                        </a:ln>
                        <a:solidFill>
                          <a:srgbClr val="000000"/>
                        </a:solidFill>
                        <a:effectLst/>
                        <a:latin typeface="Calibri" panose="020F0502020204030204" pitchFamily="34" charset="0"/>
                      </a:endParaRPr>
                    </a:p>
                  </a:txBody>
                  <a:tcPr marL="35746" marR="35746" marT="35746" marB="35746" anchor="ctr">
                    <a:lnL w="6350" cap="flat" cmpd="sng" algn="ctr">
                      <a:solidFill>
                        <a:srgbClr val="80808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tcPr>
                </a:tc>
                <a:extLst>
                  <a:ext uri="{0D108BD9-81ED-4DB2-BD59-A6C34878D82A}">
                    <a16:rowId xmlns:a16="http://schemas.microsoft.com/office/drawing/2014/main" val="1119272996"/>
                  </a:ext>
                </a:extLst>
              </a:tr>
              <a:tr h="458012">
                <a:tc>
                  <a:txBody>
                    <a:bodyPr/>
                    <a:lstStyle/>
                    <a:p>
                      <a:pPr marR="0" indent="0" algn="l" rtl="0">
                        <a:lnSpc>
                          <a:spcPct val="119000"/>
                        </a:lnSpc>
                        <a:spcBef>
                          <a:spcPts val="0"/>
                        </a:spcBef>
                        <a:spcAft>
                          <a:spcPts val="600"/>
                        </a:spcAft>
                      </a:pPr>
                      <a:r>
                        <a:rPr lang="en-US" sz="1100" kern="1400">
                          <a:ln>
                            <a:noFill/>
                          </a:ln>
                          <a:solidFill>
                            <a:srgbClr val="000000"/>
                          </a:solidFill>
                          <a:effectLst/>
                          <a:latin typeface="Calibri" panose="020F0502020204030204" pitchFamily="34" charset="0"/>
                        </a:rPr>
                        <a:t>Clifford</a:t>
                      </a:r>
                      <a:endParaRPr lang="en-US" sz="1000" kern="1400">
                        <a:ln>
                          <a:noFill/>
                        </a:ln>
                        <a:solidFill>
                          <a:srgbClr val="000000"/>
                        </a:solidFill>
                        <a:effectLst/>
                        <a:latin typeface="Calibri" panose="020F0502020204030204" pitchFamily="34" charset="0"/>
                      </a:endParaRPr>
                    </a:p>
                  </a:txBody>
                  <a:tcPr marL="35746" marR="35746" marT="35746" marB="35746" anchor="ctr">
                    <a:lnL w="12700" cap="flat" cmpd="sng" algn="ctr">
                      <a:solidFill>
                        <a:srgbClr val="00000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tcPr>
                </a:tc>
                <a:tc>
                  <a:txBody>
                    <a:bodyPr/>
                    <a:lstStyle/>
                    <a:p>
                      <a:pPr marR="0" indent="0" algn="l" rtl="0">
                        <a:lnSpc>
                          <a:spcPct val="119000"/>
                        </a:lnSpc>
                        <a:spcBef>
                          <a:spcPts val="0"/>
                        </a:spcBef>
                        <a:spcAft>
                          <a:spcPts val="600"/>
                        </a:spcAft>
                      </a:pPr>
                      <a:r>
                        <a:rPr lang="en-US" sz="1100" kern="1400" dirty="0">
                          <a:ln>
                            <a:noFill/>
                          </a:ln>
                          <a:solidFill>
                            <a:srgbClr val="000000"/>
                          </a:solidFill>
                          <a:effectLst/>
                          <a:latin typeface="Calibri" panose="020F0502020204030204" pitchFamily="34" charset="0"/>
                        </a:rPr>
                        <a:t>Norman Bridwell</a:t>
                      </a:r>
                      <a:endParaRPr lang="en-US" sz="1000" kern="1400" dirty="0">
                        <a:ln>
                          <a:noFill/>
                        </a:ln>
                        <a:solidFill>
                          <a:srgbClr val="000000"/>
                        </a:solidFill>
                        <a:effectLst/>
                        <a:latin typeface="Calibri" panose="020F0502020204030204" pitchFamily="34" charset="0"/>
                      </a:endParaRPr>
                    </a:p>
                  </a:txBody>
                  <a:tcPr marL="35746" marR="35746" marT="35746" marB="35746"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tcPr>
                </a:tc>
                <a:tc>
                  <a:txBody>
                    <a:bodyPr/>
                    <a:lstStyle/>
                    <a:p>
                      <a:pPr marR="0" indent="0" algn="l" rtl="0">
                        <a:lnSpc>
                          <a:spcPct val="119000"/>
                        </a:lnSpc>
                        <a:spcBef>
                          <a:spcPts val="0"/>
                        </a:spcBef>
                        <a:spcAft>
                          <a:spcPts val="600"/>
                        </a:spcAft>
                      </a:pPr>
                      <a:r>
                        <a:rPr lang="en-US" sz="1100" kern="1400">
                          <a:ln>
                            <a:noFill/>
                          </a:ln>
                          <a:solidFill>
                            <a:srgbClr val="000000"/>
                          </a:solidFill>
                          <a:effectLst/>
                          <a:latin typeface="Calibri" panose="020F0502020204030204" pitchFamily="34" charset="0"/>
                        </a:rPr>
                        <a:t>Stories about a little red puppy who grows up to be the biggest dog in the world!</a:t>
                      </a:r>
                      <a:endParaRPr lang="en-US" sz="1000" kern="1400">
                        <a:ln>
                          <a:noFill/>
                        </a:ln>
                        <a:solidFill>
                          <a:srgbClr val="000000"/>
                        </a:solidFill>
                        <a:effectLst/>
                        <a:latin typeface="Calibri" panose="020F0502020204030204" pitchFamily="34" charset="0"/>
                      </a:endParaRPr>
                    </a:p>
                  </a:txBody>
                  <a:tcPr marL="35746" marR="35746" marT="35746" marB="35746"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tcPr>
                </a:tc>
                <a:tc>
                  <a:txBody>
                    <a:bodyPr/>
                    <a:lstStyle/>
                    <a:p>
                      <a:pPr marR="0" indent="0" algn="ctr" rtl="0">
                        <a:lnSpc>
                          <a:spcPct val="119000"/>
                        </a:lnSpc>
                        <a:spcBef>
                          <a:spcPts val="0"/>
                        </a:spcBef>
                        <a:spcAft>
                          <a:spcPts val="600"/>
                        </a:spcAft>
                      </a:pPr>
                      <a:r>
                        <a:rPr lang="en-US" sz="1100" kern="1400">
                          <a:ln>
                            <a:noFill/>
                          </a:ln>
                          <a:solidFill>
                            <a:srgbClr val="000000"/>
                          </a:solidFill>
                          <a:effectLst/>
                          <a:latin typeface="Calibri" panose="020F0502020204030204" pitchFamily="34" charset="0"/>
                        </a:rPr>
                        <a:t>1.5-2.5</a:t>
                      </a:r>
                      <a:endParaRPr lang="en-US" sz="1000" kern="1400">
                        <a:ln>
                          <a:noFill/>
                        </a:ln>
                        <a:solidFill>
                          <a:srgbClr val="000000"/>
                        </a:solidFill>
                        <a:effectLst/>
                        <a:latin typeface="Calibri" panose="020F0502020204030204" pitchFamily="34" charset="0"/>
                      </a:endParaRPr>
                    </a:p>
                  </a:txBody>
                  <a:tcPr marL="35746" marR="35746" marT="35746" marB="35746" anchor="ctr">
                    <a:lnL w="6350" cap="flat" cmpd="sng" algn="ctr">
                      <a:solidFill>
                        <a:srgbClr val="80808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tcPr>
                </a:tc>
                <a:extLst>
                  <a:ext uri="{0D108BD9-81ED-4DB2-BD59-A6C34878D82A}">
                    <a16:rowId xmlns:a16="http://schemas.microsoft.com/office/drawing/2014/main" val="3582148337"/>
                  </a:ext>
                </a:extLst>
              </a:tr>
              <a:tr h="448814">
                <a:tc>
                  <a:txBody>
                    <a:bodyPr/>
                    <a:lstStyle/>
                    <a:p>
                      <a:pPr marR="0" indent="0" algn="l" rtl="0">
                        <a:lnSpc>
                          <a:spcPct val="119000"/>
                        </a:lnSpc>
                        <a:spcBef>
                          <a:spcPts val="0"/>
                        </a:spcBef>
                        <a:spcAft>
                          <a:spcPts val="600"/>
                        </a:spcAft>
                      </a:pPr>
                      <a:r>
                        <a:rPr lang="en-US" sz="1100" kern="1400">
                          <a:ln>
                            <a:noFill/>
                          </a:ln>
                          <a:solidFill>
                            <a:srgbClr val="000000"/>
                          </a:solidFill>
                          <a:effectLst/>
                          <a:latin typeface="Calibri" panose="020F0502020204030204" pitchFamily="34" charset="0"/>
                        </a:rPr>
                        <a:t>Backyard Wildlife/Animal Safari</a:t>
                      </a:r>
                      <a:endParaRPr lang="en-US" sz="1000" kern="1400">
                        <a:ln>
                          <a:noFill/>
                        </a:ln>
                        <a:solidFill>
                          <a:srgbClr val="000000"/>
                        </a:solidFill>
                        <a:effectLst/>
                        <a:latin typeface="Calibri" panose="020F0502020204030204" pitchFamily="34" charset="0"/>
                      </a:endParaRPr>
                    </a:p>
                  </a:txBody>
                  <a:tcPr marL="35746" marR="35746" marT="35746" marB="35746" anchor="ctr">
                    <a:lnL w="12700" cap="flat" cmpd="sng" algn="ctr">
                      <a:solidFill>
                        <a:srgbClr val="00000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tcPr>
                </a:tc>
                <a:tc>
                  <a:txBody>
                    <a:bodyPr/>
                    <a:lstStyle/>
                    <a:p>
                      <a:pPr marR="0" indent="0" algn="l" rtl="0">
                        <a:lnSpc>
                          <a:spcPct val="119000"/>
                        </a:lnSpc>
                        <a:spcBef>
                          <a:spcPts val="0"/>
                        </a:spcBef>
                        <a:spcAft>
                          <a:spcPts val="600"/>
                        </a:spcAft>
                      </a:pPr>
                      <a:r>
                        <a:rPr lang="en-US" sz="1100" kern="1400" dirty="0">
                          <a:ln>
                            <a:noFill/>
                          </a:ln>
                          <a:solidFill>
                            <a:srgbClr val="000000"/>
                          </a:solidFill>
                          <a:effectLst/>
                          <a:latin typeface="Calibri" panose="020F0502020204030204" pitchFamily="34" charset="0"/>
                        </a:rPr>
                        <a:t>Kari Schuetz/Derek Zobel</a:t>
                      </a:r>
                      <a:endParaRPr lang="en-US" sz="1000" kern="1400" dirty="0">
                        <a:ln>
                          <a:noFill/>
                        </a:ln>
                        <a:solidFill>
                          <a:srgbClr val="000000"/>
                        </a:solidFill>
                        <a:effectLst/>
                        <a:latin typeface="Calibri" panose="020F0502020204030204" pitchFamily="34" charset="0"/>
                      </a:endParaRPr>
                    </a:p>
                  </a:txBody>
                  <a:tcPr marL="35746" marR="35746" marT="35746" marB="35746"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tcPr>
                </a:tc>
                <a:tc>
                  <a:txBody>
                    <a:bodyPr/>
                    <a:lstStyle/>
                    <a:p>
                      <a:pPr marR="0" indent="0" algn="l" rtl="0">
                        <a:lnSpc>
                          <a:spcPct val="119000"/>
                        </a:lnSpc>
                        <a:spcBef>
                          <a:spcPts val="0"/>
                        </a:spcBef>
                        <a:spcAft>
                          <a:spcPts val="600"/>
                        </a:spcAft>
                      </a:pPr>
                      <a:r>
                        <a:rPr lang="en-US" sz="1100" kern="1400">
                          <a:ln>
                            <a:noFill/>
                          </a:ln>
                          <a:solidFill>
                            <a:srgbClr val="000000"/>
                          </a:solidFill>
                          <a:effectLst/>
                          <a:latin typeface="Calibri" panose="020F0502020204030204" pitchFamily="34" charset="0"/>
                        </a:rPr>
                        <a:t>Informational books about various animals.</a:t>
                      </a:r>
                      <a:endParaRPr lang="en-US" sz="1000" kern="1400">
                        <a:ln>
                          <a:noFill/>
                        </a:ln>
                        <a:solidFill>
                          <a:srgbClr val="000000"/>
                        </a:solidFill>
                        <a:effectLst/>
                        <a:latin typeface="Calibri" panose="020F0502020204030204" pitchFamily="34" charset="0"/>
                      </a:endParaRPr>
                    </a:p>
                  </a:txBody>
                  <a:tcPr marL="35746" marR="35746" marT="35746" marB="35746"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tcPr>
                </a:tc>
                <a:tc>
                  <a:txBody>
                    <a:bodyPr/>
                    <a:lstStyle/>
                    <a:p>
                      <a:pPr marR="0" indent="0" algn="ctr" rtl="0">
                        <a:lnSpc>
                          <a:spcPct val="119000"/>
                        </a:lnSpc>
                        <a:spcBef>
                          <a:spcPts val="0"/>
                        </a:spcBef>
                        <a:spcAft>
                          <a:spcPts val="600"/>
                        </a:spcAft>
                      </a:pPr>
                      <a:r>
                        <a:rPr lang="en-US" sz="1100" kern="1400" dirty="0">
                          <a:ln>
                            <a:noFill/>
                          </a:ln>
                          <a:solidFill>
                            <a:srgbClr val="000000"/>
                          </a:solidFill>
                          <a:effectLst/>
                          <a:latin typeface="Calibri" panose="020F0502020204030204" pitchFamily="34" charset="0"/>
                        </a:rPr>
                        <a:t>1.5-3.5</a:t>
                      </a:r>
                      <a:endParaRPr lang="en-US" sz="1000" kern="1400" dirty="0">
                        <a:ln>
                          <a:noFill/>
                        </a:ln>
                        <a:solidFill>
                          <a:srgbClr val="000000"/>
                        </a:solidFill>
                        <a:effectLst/>
                        <a:latin typeface="Calibri" panose="020F0502020204030204" pitchFamily="34" charset="0"/>
                      </a:endParaRPr>
                    </a:p>
                  </a:txBody>
                  <a:tcPr marL="35746" marR="35746" marT="35746" marB="35746" anchor="ctr">
                    <a:lnL w="6350" cap="flat" cmpd="sng" algn="ctr">
                      <a:solidFill>
                        <a:srgbClr val="80808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tcPr>
                </a:tc>
                <a:extLst>
                  <a:ext uri="{0D108BD9-81ED-4DB2-BD59-A6C34878D82A}">
                    <a16:rowId xmlns:a16="http://schemas.microsoft.com/office/drawing/2014/main" val="704727617"/>
                  </a:ext>
                </a:extLst>
              </a:tr>
              <a:tr h="458012">
                <a:tc>
                  <a:txBody>
                    <a:bodyPr/>
                    <a:lstStyle/>
                    <a:p>
                      <a:pPr marR="0" indent="0" algn="l" rtl="0">
                        <a:lnSpc>
                          <a:spcPct val="119000"/>
                        </a:lnSpc>
                        <a:spcBef>
                          <a:spcPts val="0"/>
                        </a:spcBef>
                        <a:spcAft>
                          <a:spcPts val="600"/>
                        </a:spcAft>
                      </a:pPr>
                      <a:r>
                        <a:rPr lang="en-US" sz="1100" kern="1400">
                          <a:ln>
                            <a:noFill/>
                          </a:ln>
                          <a:solidFill>
                            <a:srgbClr val="000000"/>
                          </a:solidFill>
                          <a:effectLst/>
                          <a:latin typeface="Calibri" panose="020F0502020204030204" pitchFamily="34" charset="0"/>
                        </a:rPr>
                        <a:t>Rookie Read About Science Series</a:t>
                      </a:r>
                      <a:endParaRPr lang="en-US" sz="1000" kern="1400">
                        <a:ln>
                          <a:noFill/>
                        </a:ln>
                        <a:solidFill>
                          <a:srgbClr val="000000"/>
                        </a:solidFill>
                        <a:effectLst/>
                        <a:latin typeface="Calibri" panose="020F0502020204030204" pitchFamily="34" charset="0"/>
                      </a:endParaRPr>
                    </a:p>
                  </a:txBody>
                  <a:tcPr marL="35746" marR="35746" marT="35746" marB="35746" anchor="ctr">
                    <a:lnL w="12700" cap="flat" cmpd="sng" algn="ctr">
                      <a:solidFill>
                        <a:srgbClr val="00000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tcPr>
                </a:tc>
                <a:tc>
                  <a:txBody>
                    <a:bodyPr/>
                    <a:lstStyle/>
                    <a:p>
                      <a:pPr marR="0" indent="0" algn="l" rtl="0">
                        <a:lnSpc>
                          <a:spcPct val="119000"/>
                        </a:lnSpc>
                        <a:spcBef>
                          <a:spcPts val="0"/>
                        </a:spcBef>
                        <a:spcAft>
                          <a:spcPts val="600"/>
                        </a:spcAft>
                      </a:pPr>
                      <a:r>
                        <a:rPr lang="en-US" sz="1100" kern="1400">
                          <a:ln>
                            <a:noFill/>
                          </a:ln>
                          <a:solidFill>
                            <a:srgbClr val="000000"/>
                          </a:solidFill>
                          <a:effectLst/>
                          <a:latin typeface="Calibri" panose="020F0502020204030204" pitchFamily="34" charset="0"/>
                        </a:rPr>
                        <a:t>Various authors</a:t>
                      </a:r>
                      <a:endParaRPr lang="en-US" sz="1000" kern="1400">
                        <a:ln>
                          <a:noFill/>
                        </a:ln>
                        <a:solidFill>
                          <a:srgbClr val="000000"/>
                        </a:solidFill>
                        <a:effectLst/>
                        <a:latin typeface="Calibri" panose="020F0502020204030204" pitchFamily="34" charset="0"/>
                      </a:endParaRPr>
                    </a:p>
                  </a:txBody>
                  <a:tcPr marL="35746" marR="35746" marT="35746" marB="35746"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tcPr>
                </a:tc>
                <a:tc>
                  <a:txBody>
                    <a:bodyPr/>
                    <a:lstStyle/>
                    <a:p>
                      <a:pPr marR="0" indent="0" algn="l" rtl="0">
                        <a:lnSpc>
                          <a:spcPct val="119000"/>
                        </a:lnSpc>
                        <a:spcBef>
                          <a:spcPts val="0"/>
                        </a:spcBef>
                        <a:spcAft>
                          <a:spcPts val="600"/>
                        </a:spcAft>
                      </a:pPr>
                      <a:r>
                        <a:rPr lang="en-US" sz="1100" kern="1400">
                          <a:ln>
                            <a:noFill/>
                          </a:ln>
                          <a:solidFill>
                            <a:srgbClr val="000000"/>
                          </a:solidFill>
                          <a:effectLst/>
                          <a:latin typeface="Calibri" panose="020F0502020204030204" pitchFamily="34" charset="0"/>
                        </a:rPr>
                        <a:t>Informational books about a variety of science-related topics.</a:t>
                      </a:r>
                      <a:endParaRPr lang="en-US" sz="1000" kern="1400">
                        <a:ln>
                          <a:noFill/>
                        </a:ln>
                        <a:solidFill>
                          <a:srgbClr val="000000"/>
                        </a:solidFill>
                        <a:effectLst/>
                        <a:latin typeface="Calibri" panose="020F0502020204030204" pitchFamily="34" charset="0"/>
                      </a:endParaRPr>
                    </a:p>
                  </a:txBody>
                  <a:tcPr marL="35746" marR="35746" marT="35746" marB="35746"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tcPr>
                </a:tc>
                <a:tc>
                  <a:txBody>
                    <a:bodyPr/>
                    <a:lstStyle/>
                    <a:p>
                      <a:pPr marR="0" indent="0" algn="ctr" rtl="0">
                        <a:lnSpc>
                          <a:spcPct val="119000"/>
                        </a:lnSpc>
                        <a:spcBef>
                          <a:spcPts val="0"/>
                        </a:spcBef>
                        <a:spcAft>
                          <a:spcPts val="600"/>
                        </a:spcAft>
                      </a:pPr>
                      <a:r>
                        <a:rPr lang="en-US" sz="1100" kern="1400">
                          <a:ln>
                            <a:noFill/>
                          </a:ln>
                          <a:solidFill>
                            <a:srgbClr val="000000"/>
                          </a:solidFill>
                          <a:effectLst/>
                          <a:latin typeface="Calibri" panose="020F0502020204030204" pitchFamily="34" charset="0"/>
                        </a:rPr>
                        <a:t>1.5-3.5</a:t>
                      </a:r>
                      <a:endParaRPr lang="en-US" sz="1000" kern="1400">
                        <a:ln>
                          <a:noFill/>
                        </a:ln>
                        <a:solidFill>
                          <a:srgbClr val="000000"/>
                        </a:solidFill>
                        <a:effectLst/>
                        <a:latin typeface="Calibri" panose="020F0502020204030204" pitchFamily="34" charset="0"/>
                      </a:endParaRPr>
                    </a:p>
                  </a:txBody>
                  <a:tcPr marL="35746" marR="35746" marT="35746" marB="35746" anchor="ctr">
                    <a:lnL w="6350" cap="flat" cmpd="sng" algn="ctr">
                      <a:solidFill>
                        <a:srgbClr val="80808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tcPr>
                </a:tc>
                <a:extLst>
                  <a:ext uri="{0D108BD9-81ED-4DB2-BD59-A6C34878D82A}">
                    <a16:rowId xmlns:a16="http://schemas.microsoft.com/office/drawing/2014/main" val="1581460027"/>
                  </a:ext>
                </a:extLst>
              </a:tr>
              <a:tr h="1046981">
                <a:tc>
                  <a:txBody>
                    <a:bodyPr/>
                    <a:lstStyle/>
                    <a:p>
                      <a:pPr marR="0" indent="0" algn="l" rtl="0">
                        <a:lnSpc>
                          <a:spcPct val="119000"/>
                        </a:lnSpc>
                        <a:spcBef>
                          <a:spcPts val="0"/>
                        </a:spcBef>
                        <a:spcAft>
                          <a:spcPts val="600"/>
                        </a:spcAft>
                      </a:pPr>
                      <a:r>
                        <a:rPr lang="en-US" sz="1100" kern="1400">
                          <a:ln>
                            <a:noFill/>
                          </a:ln>
                          <a:solidFill>
                            <a:srgbClr val="000000"/>
                          </a:solidFill>
                          <a:effectLst/>
                          <a:latin typeface="Calibri" panose="020F0502020204030204" pitchFamily="34" charset="0"/>
                        </a:rPr>
                        <a:t>The Magic School Bus [Scholastic Readers Level 2]</a:t>
                      </a:r>
                      <a:endParaRPr lang="en-US" sz="1000" kern="1400">
                        <a:ln>
                          <a:noFill/>
                        </a:ln>
                        <a:solidFill>
                          <a:srgbClr val="000000"/>
                        </a:solidFill>
                        <a:effectLst/>
                        <a:latin typeface="Calibri" panose="020F0502020204030204" pitchFamily="34" charset="0"/>
                      </a:endParaRPr>
                    </a:p>
                  </a:txBody>
                  <a:tcPr marL="35746" marR="35746" marT="35746" marB="35746" anchor="ctr">
                    <a:lnL w="12700" cap="flat" cmpd="sng" algn="ctr">
                      <a:solidFill>
                        <a:srgbClr val="00000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R="0" indent="0" algn="l" rtl="0">
                        <a:lnSpc>
                          <a:spcPct val="119000"/>
                        </a:lnSpc>
                        <a:spcBef>
                          <a:spcPts val="0"/>
                        </a:spcBef>
                        <a:spcAft>
                          <a:spcPts val="600"/>
                        </a:spcAft>
                      </a:pPr>
                      <a:r>
                        <a:rPr lang="en-US" sz="1100" kern="1400">
                          <a:ln>
                            <a:noFill/>
                          </a:ln>
                          <a:solidFill>
                            <a:srgbClr val="000000"/>
                          </a:solidFill>
                          <a:effectLst/>
                          <a:latin typeface="Calibri" panose="020F0502020204030204" pitchFamily="34" charset="0"/>
                        </a:rPr>
                        <a:t>Various authors</a:t>
                      </a:r>
                      <a:endParaRPr lang="en-US" sz="1000" kern="1400">
                        <a:ln>
                          <a:noFill/>
                        </a:ln>
                        <a:solidFill>
                          <a:srgbClr val="000000"/>
                        </a:solidFill>
                        <a:effectLst/>
                        <a:latin typeface="Calibri" panose="020F0502020204030204" pitchFamily="34" charset="0"/>
                      </a:endParaRPr>
                    </a:p>
                  </a:txBody>
                  <a:tcPr marL="35746" marR="35746" marT="35746" marB="35746"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R="0" indent="0" algn="l" rtl="0">
                        <a:lnSpc>
                          <a:spcPct val="119000"/>
                        </a:lnSpc>
                        <a:spcBef>
                          <a:spcPts val="0"/>
                        </a:spcBef>
                        <a:spcAft>
                          <a:spcPts val="600"/>
                        </a:spcAft>
                      </a:pPr>
                      <a:r>
                        <a:rPr lang="en-US" sz="1100" kern="1400">
                          <a:ln>
                            <a:noFill/>
                          </a:ln>
                          <a:solidFill>
                            <a:srgbClr val="000000"/>
                          </a:solidFill>
                          <a:effectLst/>
                          <a:latin typeface="Calibri" panose="020F0502020204030204" pitchFamily="34" charset="0"/>
                        </a:rPr>
                        <a:t>Miss Frizzle takes her class on wild adventures as they learn about various topics in science class. </a:t>
                      </a:r>
                      <a:r>
                        <a:rPr lang="en-US" sz="1100" i="1" kern="1400">
                          <a:ln>
                            <a:noFill/>
                          </a:ln>
                          <a:solidFill>
                            <a:srgbClr val="000000"/>
                          </a:solidFill>
                          <a:effectLst/>
                          <a:latin typeface="Calibri" panose="020F0502020204030204" pitchFamily="34" charset="0"/>
                        </a:rPr>
                        <a:t>[Note: the original versions of these books are above-level, but the Scholastic Reader Level 2 version should be closer to Grade 1-2 level.]</a:t>
                      </a:r>
                      <a:endParaRPr lang="en-US" sz="1000" kern="1400">
                        <a:ln>
                          <a:noFill/>
                        </a:ln>
                        <a:solidFill>
                          <a:srgbClr val="000000"/>
                        </a:solidFill>
                        <a:effectLst/>
                        <a:latin typeface="Calibri" panose="020F0502020204030204" pitchFamily="34" charset="0"/>
                      </a:endParaRPr>
                    </a:p>
                  </a:txBody>
                  <a:tcPr marL="35746" marR="35746" marT="35746" marB="35746"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R="0" indent="0" algn="ctr" rtl="0">
                        <a:lnSpc>
                          <a:spcPct val="119000"/>
                        </a:lnSpc>
                        <a:spcBef>
                          <a:spcPts val="0"/>
                        </a:spcBef>
                        <a:spcAft>
                          <a:spcPts val="600"/>
                        </a:spcAft>
                      </a:pPr>
                      <a:r>
                        <a:rPr lang="en-US" sz="1100" kern="1400" dirty="0">
                          <a:ln>
                            <a:noFill/>
                          </a:ln>
                          <a:solidFill>
                            <a:srgbClr val="000000"/>
                          </a:solidFill>
                          <a:effectLst/>
                          <a:latin typeface="Calibri" panose="020F0502020204030204" pitchFamily="34" charset="0"/>
                        </a:rPr>
                        <a:t>1.7-2.7</a:t>
                      </a:r>
                      <a:endParaRPr lang="en-US" sz="1000" kern="1400" dirty="0">
                        <a:ln>
                          <a:noFill/>
                        </a:ln>
                        <a:solidFill>
                          <a:srgbClr val="000000"/>
                        </a:solidFill>
                        <a:effectLst/>
                        <a:latin typeface="Calibri" panose="020F0502020204030204" pitchFamily="34" charset="0"/>
                      </a:endParaRPr>
                    </a:p>
                  </a:txBody>
                  <a:tcPr marL="35746" marR="35746" marT="35746" marB="35746" anchor="ctr">
                    <a:lnL w="6350" cap="flat" cmpd="sng" algn="ctr">
                      <a:solidFill>
                        <a:srgbClr val="80808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80808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49793163"/>
                  </a:ext>
                </a:extLst>
              </a:tr>
            </a:tbl>
          </a:graphicData>
        </a:graphic>
      </p:graphicFrame>
      <p:sp>
        <p:nvSpPr>
          <p:cNvPr id="18" name="Control 15">
            <a:extLst>
              <a:ext uri="{FF2B5EF4-FFF2-40B4-BE49-F238E27FC236}">
                <a16:creationId xmlns:a16="http://schemas.microsoft.com/office/drawing/2014/main" id="{31668736-7600-416C-B14E-9FBF680305AA}"/>
              </a:ext>
            </a:extLst>
          </p:cNvPr>
          <p:cNvSpPr>
            <a:spLocks noChangeArrowheads="1" noChangeShapeType="1"/>
          </p:cNvSpPr>
          <p:nvPr/>
        </p:nvSpPr>
        <p:spPr bwMode="auto">
          <a:xfrm>
            <a:off x="992188" y="9799638"/>
            <a:ext cx="6858000" cy="3625850"/>
          </a:xfrm>
          <a:prstGeom prst="rect">
            <a:avLst/>
          </a:prstGeom>
          <a:noFill/>
          <a:ln>
            <a:noFill/>
          </a:ln>
          <a:effectLst/>
          <a:extLst>
            <a:ext uri="{91240B29-F687-4F45-9708-019B960494DF}">
              <a14:hiddenLine xmlns:a14="http://schemas.microsoft.com/office/drawing/2010/main" w="25400">
                <a:no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txBody>
          <a:bodyPr vert="horz" wrap="square" lIns="0" tIns="0" rIns="0" bIns="0" numCol="1" anchor="t" anchorCtr="0" compatLnSpc="1">
            <a:prstTxWarp prst="textNoShape">
              <a:avLst/>
            </a:prstTxWarp>
          </a:bodyPr>
          <a:lstStyle/>
          <a:p>
            <a:endParaRPr lang="en-US"/>
          </a:p>
        </p:txBody>
      </p:sp>
      <p:graphicFrame>
        <p:nvGraphicFramePr>
          <p:cNvPr id="19" name="Table 18">
            <a:extLst>
              <a:ext uri="{FF2B5EF4-FFF2-40B4-BE49-F238E27FC236}">
                <a16:creationId xmlns:a16="http://schemas.microsoft.com/office/drawing/2014/main" id="{7B7D92FA-17CF-4D34-9576-F835169D9314}"/>
              </a:ext>
            </a:extLst>
          </p:cNvPr>
          <p:cNvGraphicFramePr>
            <a:graphicFrameLocks noGrp="1"/>
          </p:cNvGraphicFramePr>
          <p:nvPr>
            <p:extLst>
              <p:ext uri="{D42A27DB-BD31-4B8C-83A1-F6EECF244321}">
                <p14:modId xmlns:p14="http://schemas.microsoft.com/office/powerpoint/2010/main" val="4246055773"/>
              </p:ext>
            </p:extLst>
          </p:nvPr>
        </p:nvGraphicFramePr>
        <p:xfrm>
          <a:off x="534988" y="1191722"/>
          <a:ext cx="6702424" cy="3630193"/>
        </p:xfrm>
        <a:graphic>
          <a:graphicData uri="http://schemas.openxmlformats.org/drawingml/2006/table">
            <a:tbl>
              <a:tblPr/>
              <a:tblGrid>
                <a:gridCol w="1671383">
                  <a:extLst>
                    <a:ext uri="{9D8B030D-6E8A-4147-A177-3AD203B41FA5}">
                      <a16:colId xmlns:a16="http://schemas.microsoft.com/office/drawing/2014/main" val="1908492957"/>
                    </a:ext>
                  </a:extLst>
                </a:gridCol>
                <a:gridCol w="1384790">
                  <a:extLst>
                    <a:ext uri="{9D8B030D-6E8A-4147-A177-3AD203B41FA5}">
                      <a16:colId xmlns:a16="http://schemas.microsoft.com/office/drawing/2014/main" val="1972526762"/>
                    </a:ext>
                  </a:extLst>
                </a:gridCol>
                <a:gridCol w="3088656">
                  <a:extLst>
                    <a:ext uri="{9D8B030D-6E8A-4147-A177-3AD203B41FA5}">
                      <a16:colId xmlns:a16="http://schemas.microsoft.com/office/drawing/2014/main" val="368134031"/>
                    </a:ext>
                  </a:extLst>
                </a:gridCol>
                <a:gridCol w="557595">
                  <a:extLst>
                    <a:ext uri="{9D8B030D-6E8A-4147-A177-3AD203B41FA5}">
                      <a16:colId xmlns:a16="http://schemas.microsoft.com/office/drawing/2014/main" val="9562875"/>
                    </a:ext>
                  </a:extLst>
                </a:gridCol>
              </a:tblGrid>
              <a:tr h="438972">
                <a:tc>
                  <a:txBody>
                    <a:bodyPr/>
                    <a:lstStyle/>
                    <a:p>
                      <a:pPr marR="0" indent="0" algn="ctr" rtl="0">
                        <a:lnSpc>
                          <a:spcPct val="119000"/>
                        </a:lnSpc>
                        <a:spcBef>
                          <a:spcPts val="0"/>
                        </a:spcBef>
                        <a:spcAft>
                          <a:spcPts val="600"/>
                        </a:spcAft>
                      </a:pPr>
                      <a:r>
                        <a:rPr lang="en-US" sz="1000" kern="1400">
                          <a:ln>
                            <a:noFill/>
                          </a:ln>
                          <a:solidFill>
                            <a:srgbClr val="FFFFFF"/>
                          </a:solidFill>
                          <a:effectLst/>
                          <a:latin typeface="Calibri" panose="020F0502020204030204" pitchFamily="34" charset="0"/>
                        </a:rPr>
                        <a:t>BOOK</a:t>
                      </a:r>
                      <a:endParaRPr lang="en-US" sz="1000" kern="1400">
                        <a:ln>
                          <a:noFill/>
                        </a:ln>
                        <a:solidFill>
                          <a:srgbClr val="000000"/>
                        </a:solidFill>
                        <a:effectLst/>
                        <a:latin typeface="Calibri" panose="020F0502020204030204" pitchFamily="34" charset="0"/>
                      </a:endParaRPr>
                    </a:p>
                  </a:txBody>
                  <a:tcPr marL="35746" marR="35746" marT="35746" marB="35746" anchor="ctr">
                    <a:lnL w="12700" cap="flat" cmpd="sng" algn="ctr">
                      <a:solidFill>
                        <a:srgbClr val="000000"/>
                      </a:solidFill>
                      <a:prstDash val="solid"/>
                      <a:round/>
                      <a:headEnd type="none" w="med" len="med"/>
                      <a:tailEnd type="none" w="med" len="med"/>
                    </a:lnL>
                    <a:lnR w="6350" cap="flat" cmpd="sng" algn="ctr">
                      <a:solidFill>
                        <a:srgbClr val="80808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000000"/>
                    </a:solidFill>
                  </a:tcPr>
                </a:tc>
                <a:tc>
                  <a:txBody>
                    <a:bodyPr/>
                    <a:lstStyle/>
                    <a:p>
                      <a:pPr marR="0" indent="0" algn="ctr" rtl="0">
                        <a:lnSpc>
                          <a:spcPct val="119000"/>
                        </a:lnSpc>
                        <a:spcBef>
                          <a:spcPts val="0"/>
                        </a:spcBef>
                        <a:spcAft>
                          <a:spcPts val="600"/>
                        </a:spcAft>
                      </a:pPr>
                      <a:r>
                        <a:rPr lang="en-US" sz="1000" kern="1400">
                          <a:ln>
                            <a:noFill/>
                          </a:ln>
                          <a:solidFill>
                            <a:srgbClr val="FFFFFF"/>
                          </a:solidFill>
                          <a:effectLst/>
                          <a:latin typeface="Calibri" panose="020F0502020204030204" pitchFamily="34" charset="0"/>
                        </a:rPr>
                        <a:t>AUTHOR</a:t>
                      </a:r>
                      <a:endParaRPr lang="en-US" sz="1000" kern="1400">
                        <a:ln>
                          <a:noFill/>
                        </a:ln>
                        <a:solidFill>
                          <a:srgbClr val="000000"/>
                        </a:solidFill>
                        <a:effectLst/>
                        <a:latin typeface="Calibri" panose="020F0502020204030204" pitchFamily="34" charset="0"/>
                      </a:endParaRPr>
                    </a:p>
                  </a:txBody>
                  <a:tcPr marL="35746" marR="35746" marT="35746" marB="35746"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000000"/>
                    </a:solidFill>
                  </a:tcPr>
                </a:tc>
                <a:tc>
                  <a:txBody>
                    <a:bodyPr/>
                    <a:lstStyle/>
                    <a:p>
                      <a:pPr marR="0" indent="0" algn="ctr" rtl="0">
                        <a:lnSpc>
                          <a:spcPct val="119000"/>
                        </a:lnSpc>
                        <a:spcBef>
                          <a:spcPts val="0"/>
                        </a:spcBef>
                        <a:spcAft>
                          <a:spcPts val="600"/>
                        </a:spcAft>
                      </a:pPr>
                      <a:r>
                        <a:rPr lang="en-US" sz="1000" kern="1400">
                          <a:ln>
                            <a:noFill/>
                          </a:ln>
                          <a:solidFill>
                            <a:srgbClr val="FFFFFF"/>
                          </a:solidFill>
                          <a:effectLst/>
                          <a:latin typeface="Calibri" panose="020F0502020204030204" pitchFamily="34" charset="0"/>
                        </a:rPr>
                        <a:t>DESCRIPTION</a:t>
                      </a:r>
                      <a:endParaRPr lang="en-US" sz="1000" kern="1400">
                        <a:ln>
                          <a:noFill/>
                        </a:ln>
                        <a:solidFill>
                          <a:srgbClr val="000000"/>
                        </a:solidFill>
                        <a:effectLst/>
                        <a:latin typeface="Calibri" panose="020F0502020204030204" pitchFamily="34" charset="0"/>
                      </a:endParaRPr>
                    </a:p>
                  </a:txBody>
                  <a:tcPr marL="35746" marR="35746" marT="35746" marB="35746"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000000"/>
                    </a:solidFill>
                  </a:tcPr>
                </a:tc>
                <a:tc>
                  <a:txBody>
                    <a:bodyPr/>
                    <a:lstStyle/>
                    <a:p>
                      <a:pPr marR="0" indent="0" algn="ctr" rtl="0">
                        <a:lnSpc>
                          <a:spcPct val="119000"/>
                        </a:lnSpc>
                        <a:spcBef>
                          <a:spcPts val="0"/>
                        </a:spcBef>
                        <a:spcAft>
                          <a:spcPts val="600"/>
                        </a:spcAft>
                      </a:pPr>
                      <a:r>
                        <a:rPr lang="en-US" sz="1000" kern="1400">
                          <a:ln>
                            <a:noFill/>
                          </a:ln>
                          <a:solidFill>
                            <a:srgbClr val="FFFFFF"/>
                          </a:solidFill>
                          <a:effectLst/>
                          <a:latin typeface="Calibri" panose="020F0502020204030204" pitchFamily="34" charset="0"/>
                        </a:rPr>
                        <a:t>READING LEVEL</a:t>
                      </a:r>
                      <a:endParaRPr lang="en-US" sz="1000" kern="1400">
                        <a:ln>
                          <a:noFill/>
                        </a:ln>
                        <a:solidFill>
                          <a:srgbClr val="000000"/>
                        </a:solidFill>
                        <a:effectLst/>
                        <a:latin typeface="Calibri" panose="020F0502020204030204" pitchFamily="34" charset="0"/>
                      </a:endParaRPr>
                    </a:p>
                  </a:txBody>
                  <a:tcPr marL="35746" marR="35746" marT="35746" marB="35746" anchor="ctr">
                    <a:lnL w="6350" cap="flat" cmpd="sng" algn="ctr">
                      <a:solidFill>
                        <a:srgbClr val="80808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000000"/>
                    </a:solidFill>
                  </a:tcPr>
                </a:tc>
                <a:extLst>
                  <a:ext uri="{0D108BD9-81ED-4DB2-BD59-A6C34878D82A}">
                    <a16:rowId xmlns:a16="http://schemas.microsoft.com/office/drawing/2014/main" val="1142933216"/>
                  </a:ext>
                </a:extLst>
              </a:tr>
              <a:tr h="782781">
                <a:tc>
                  <a:txBody>
                    <a:bodyPr/>
                    <a:lstStyle/>
                    <a:p>
                      <a:pPr marR="0" indent="0" algn="l" rtl="0">
                        <a:lnSpc>
                          <a:spcPct val="119000"/>
                        </a:lnSpc>
                        <a:spcBef>
                          <a:spcPts val="0"/>
                        </a:spcBef>
                        <a:spcAft>
                          <a:spcPts val="600"/>
                        </a:spcAft>
                      </a:pPr>
                      <a:r>
                        <a:rPr lang="en-US" sz="1100" kern="1400" dirty="0">
                          <a:ln>
                            <a:noFill/>
                          </a:ln>
                          <a:solidFill>
                            <a:srgbClr val="000000"/>
                          </a:solidFill>
                          <a:effectLst/>
                          <a:latin typeface="Calibri" panose="020F0502020204030204" pitchFamily="34" charset="0"/>
                        </a:rPr>
                        <a:t>Elephant and </a:t>
                      </a:r>
                      <a:r>
                        <a:rPr lang="en-US" sz="1100" kern="1400" dirty="0" err="1">
                          <a:ln>
                            <a:noFill/>
                          </a:ln>
                          <a:solidFill>
                            <a:srgbClr val="000000"/>
                          </a:solidFill>
                          <a:effectLst/>
                          <a:latin typeface="Calibri" panose="020F0502020204030204" pitchFamily="34" charset="0"/>
                        </a:rPr>
                        <a:t>Piggie</a:t>
                      </a:r>
                      <a:endParaRPr lang="en-US" sz="1000" kern="1400" dirty="0">
                        <a:ln>
                          <a:noFill/>
                        </a:ln>
                        <a:solidFill>
                          <a:srgbClr val="000000"/>
                        </a:solidFill>
                        <a:effectLst/>
                        <a:latin typeface="Calibri" panose="020F0502020204030204" pitchFamily="34" charset="0"/>
                      </a:endParaRPr>
                    </a:p>
                  </a:txBody>
                  <a:tcPr marL="35746" marR="35746" marT="35746" marB="35746" anchor="ctr">
                    <a:lnL w="12700" cap="flat" cmpd="sng" algn="ctr">
                      <a:solidFill>
                        <a:srgbClr val="00000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tcPr>
                </a:tc>
                <a:tc>
                  <a:txBody>
                    <a:bodyPr/>
                    <a:lstStyle/>
                    <a:p>
                      <a:pPr marR="0" indent="0" algn="l" rtl="0">
                        <a:lnSpc>
                          <a:spcPct val="119000"/>
                        </a:lnSpc>
                        <a:spcBef>
                          <a:spcPts val="0"/>
                        </a:spcBef>
                        <a:spcAft>
                          <a:spcPts val="600"/>
                        </a:spcAft>
                      </a:pPr>
                      <a:r>
                        <a:rPr lang="en-US" sz="1100" kern="1400">
                          <a:ln>
                            <a:noFill/>
                          </a:ln>
                          <a:solidFill>
                            <a:srgbClr val="000000"/>
                          </a:solidFill>
                          <a:effectLst/>
                          <a:latin typeface="Calibri" panose="020F0502020204030204" pitchFamily="34" charset="0"/>
                        </a:rPr>
                        <a:t>Mo Willems**</a:t>
                      </a:r>
                      <a:endParaRPr lang="en-US" sz="1000" kern="1400">
                        <a:ln>
                          <a:noFill/>
                        </a:ln>
                        <a:solidFill>
                          <a:srgbClr val="000000"/>
                        </a:solidFill>
                        <a:effectLst/>
                        <a:latin typeface="Calibri" panose="020F0502020204030204" pitchFamily="34" charset="0"/>
                      </a:endParaRPr>
                    </a:p>
                  </a:txBody>
                  <a:tcPr marL="35746" marR="35746" marT="35746" marB="35746"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tcPr>
                </a:tc>
                <a:tc>
                  <a:txBody>
                    <a:bodyPr/>
                    <a:lstStyle/>
                    <a:p>
                      <a:pPr marR="0" indent="0" algn="l" rtl="0">
                        <a:lnSpc>
                          <a:spcPct val="119000"/>
                        </a:lnSpc>
                        <a:spcBef>
                          <a:spcPts val="0"/>
                        </a:spcBef>
                        <a:spcAft>
                          <a:spcPts val="600"/>
                        </a:spcAft>
                      </a:pPr>
                      <a:r>
                        <a:rPr lang="en-US" sz="1100" kern="1400">
                          <a:ln>
                            <a:noFill/>
                          </a:ln>
                          <a:solidFill>
                            <a:srgbClr val="000000"/>
                          </a:solidFill>
                          <a:effectLst/>
                          <a:latin typeface="Calibri" panose="020F0502020204030204" pitchFamily="34" charset="0"/>
                        </a:rPr>
                        <a:t>A dialogue between best friends Elephant and Piggie. These books are interactive and made for two readers and are great for practicing reading expressively!</a:t>
                      </a:r>
                      <a:endParaRPr lang="en-US" sz="1000" kern="1400">
                        <a:ln>
                          <a:noFill/>
                        </a:ln>
                        <a:solidFill>
                          <a:srgbClr val="000000"/>
                        </a:solidFill>
                        <a:effectLst/>
                        <a:latin typeface="Calibri" panose="020F0502020204030204" pitchFamily="34" charset="0"/>
                      </a:endParaRPr>
                    </a:p>
                  </a:txBody>
                  <a:tcPr marL="35746" marR="35746" marT="35746" marB="35746"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tcPr>
                </a:tc>
                <a:tc>
                  <a:txBody>
                    <a:bodyPr/>
                    <a:lstStyle/>
                    <a:p>
                      <a:pPr marR="0" indent="0" algn="ctr" rtl="0">
                        <a:lnSpc>
                          <a:spcPct val="119000"/>
                        </a:lnSpc>
                        <a:spcBef>
                          <a:spcPts val="0"/>
                        </a:spcBef>
                        <a:spcAft>
                          <a:spcPts val="600"/>
                        </a:spcAft>
                      </a:pPr>
                      <a:r>
                        <a:rPr lang="en-US" sz="1100" kern="1400" dirty="0">
                          <a:ln>
                            <a:noFill/>
                          </a:ln>
                          <a:solidFill>
                            <a:srgbClr val="000000"/>
                          </a:solidFill>
                          <a:effectLst/>
                          <a:latin typeface="Calibri" panose="020F0502020204030204" pitchFamily="34" charset="0"/>
                        </a:rPr>
                        <a:t>0.5-1.7</a:t>
                      </a:r>
                      <a:endParaRPr lang="en-US" sz="1000" kern="1400" dirty="0">
                        <a:ln>
                          <a:noFill/>
                        </a:ln>
                        <a:solidFill>
                          <a:srgbClr val="000000"/>
                        </a:solidFill>
                        <a:effectLst/>
                        <a:latin typeface="Calibri" panose="020F0502020204030204" pitchFamily="34" charset="0"/>
                      </a:endParaRPr>
                    </a:p>
                  </a:txBody>
                  <a:tcPr marL="35746" marR="35746" marT="35746" marB="35746" anchor="ctr">
                    <a:lnL w="6350" cap="flat" cmpd="sng" algn="ctr">
                      <a:solidFill>
                        <a:srgbClr val="80808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tcPr>
                </a:tc>
                <a:extLst>
                  <a:ext uri="{0D108BD9-81ED-4DB2-BD59-A6C34878D82A}">
                    <a16:rowId xmlns:a16="http://schemas.microsoft.com/office/drawing/2014/main" val="803793691"/>
                  </a:ext>
                </a:extLst>
              </a:tr>
              <a:tr h="466923">
                <a:tc>
                  <a:txBody>
                    <a:bodyPr/>
                    <a:lstStyle/>
                    <a:p>
                      <a:pPr marR="0" indent="0" algn="l" rtl="0">
                        <a:lnSpc>
                          <a:spcPct val="119000"/>
                        </a:lnSpc>
                        <a:spcBef>
                          <a:spcPts val="0"/>
                        </a:spcBef>
                        <a:spcAft>
                          <a:spcPts val="600"/>
                        </a:spcAft>
                      </a:pPr>
                      <a:r>
                        <a:rPr lang="en-US" sz="1100" kern="1400">
                          <a:ln>
                            <a:noFill/>
                          </a:ln>
                          <a:solidFill>
                            <a:srgbClr val="000000"/>
                          </a:solidFill>
                          <a:effectLst/>
                          <a:latin typeface="Calibri" panose="020F0502020204030204" pitchFamily="34" charset="0"/>
                        </a:rPr>
                        <a:t>Dear Dragon</a:t>
                      </a:r>
                      <a:endParaRPr lang="en-US" sz="1000" kern="1400">
                        <a:ln>
                          <a:noFill/>
                        </a:ln>
                        <a:solidFill>
                          <a:srgbClr val="000000"/>
                        </a:solidFill>
                        <a:effectLst/>
                        <a:latin typeface="Calibri" panose="020F0502020204030204" pitchFamily="34" charset="0"/>
                      </a:endParaRPr>
                    </a:p>
                  </a:txBody>
                  <a:tcPr marL="35746" marR="35746" marT="35746" marB="35746" anchor="ctr">
                    <a:lnL w="12700" cap="flat" cmpd="sng" algn="ctr">
                      <a:solidFill>
                        <a:srgbClr val="00000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tcPr>
                </a:tc>
                <a:tc>
                  <a:txBody>
                    <a:bodyPr/>
                    <a:lstStyle/>
                    <a:p>
                      <a:pPr marR="0" indent="0" algn="l" rtl="0">
                        <a:lnSpc>
                          <a:spcPct val="119000"/>
                        </a:lnSpc>
                        <a:spcBef>
                          <a:spcPts val="0"/>
                        </a:spcBef>
                        <a:spcAft>
                          <a:spcPts val="600"/>
                        </a:spcAft>
                      </a:pPr>
                      <a:r>
                        <a:rPr lang="en-US" sz="1100" kern="1400">
                          <a:ln>
                            <a:noFill/>
                          </a:ln>
                          <a:solidFill>
                            <a:srgbClr val="000000"/>
                          </a:solidFill>
                          <a:effectLst/>
                          <a:latin typeface="Calibri" panose="020F0502020204030204" pitchFamily="34" charset="0"/>
                        </a:rPr>
                        <a:t>Margaret Hillert***</a:t>
                      </a:r>
                      <a:endParaRPr lang="en-US" sz="1000" kern="1400">
                        <a:ln>
                          <a:noFill/>
                        </a:ln>
                        <a:solidFill>
                          <a:srgbClr val="000000"/>
                        </a:solidFill>
                        <a:effectLst/>
                        <a:latin typeface="Calibri" panose="020F0502020204030204" pitchFamily="34" charset="0"/>
                      </a:endParaRPr>
                    </a:p>
                  </a:txBody>
                  <a:tcPr marL="35746" marR="35746" marT="35746" marB="35746"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tcPr>
                </a:tc>
                <a:tc>
                  <a:txBody>
                    <a:bodyPr/>
                    <a:lstStyle/>
                    <a:p>
                      <a:pPr marR="0" indent="0" algn="l" rtl="0">
                        <a:lnSpc>
                          <a:spcPct val="119000"/>
                        </a:lnSpc>
                        <a:spcBef>
                          <a:spcPts val="0"/>
                        </a:spcBef>
                        <a:spcAft>
                          <a:spcPts val="600"/>
                        </a:spcAft>
                      </a:pPr>
                      <a:r>
                        <a:rPr lang="en-US" sz="1100" kern="1400">
                          <a:ln>
                            <a:noFill/>
                          </a:ln>
                          <a:solidFill>
                            <a:srgbClr val="000000"/>
                          </a:solidFill>
                          <a:effectLst/>
                          <a:latin typeface="Calibri" panose="020F0502020204030204" pitchFamily="34" charset="0"/>
                        </a:rPr>
                        <a:t>Stories of a little boy and what life is like with a pet dragon.</a:t>
                      </a:r>
                      <a:endParaRPr lang="en-US" sz="1000" kern="1400">
                        <a:ln>
                          <a:noFill/>
                        </a:ln>
                        <a:solidFill>
                          <a:srgbClr val="000000"/>
                        </a:solidFill>
                        <a:effectLst/>
                        <a:latin typeface="Calibri" panose="020F0502020204030204" pitchFamily="34" charset="0"/>
                      </a:endParaRPr>
                    </a:p>
                  </a:txBody>
                  <a:tcPr marL="35746" marR="35746" marT="35746" marB="35746"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tcPr>
                </a:tc>
                <a:tc>
                  <a:txBody>
                    <a:bodyPr/>
                    <a:lstStyle/>
                    <a:p>
                      <a:pPr marR="0" indent="0" algn="ctr" rtl="0">
                        <a:lnSpc>
                          <a:spcPct val="119000"/>
                        </a:lnSpc>
                        <a:spcBef>
                          <a:spcPts val="0"/>
                        </a:spcBef>
                        <a:spcAft>
                          <a:spcPts val="600"/>
                        </a:spcAft>
                      </a:pPr>
                      <a:r>
                        <a:rPr lang="en-US" sz="1100" kern="1400">
                          <a:ln>
                            <a:noFill/>
                          </a:ln>
                          <a:solidFill>
                            <a:srgbClr val="000000"/>
                          </a:solidFill>
                          <a:effectLst/>
                          <a:latin typeface="Calibri" panose="020F0502020204030204" pitchFamily="34" charset="0"/>
                        </a:rPr>
                        <a:t>0.6-2.0</a:t>
                      </a:r>
                      <a:endParaRPr lang="en-US" sz="1000" kern="1400">
                        <a:ln>
                          <a:noFill/>
                        </a:ln>
                        <a:solidFill>
                          <a:srgbClr val="000000"/>
                        </a:solidFill>
                        <a:effectLst/>
                        <a:latin typeface="Calibri" panose="020F0502020204030204" pitchFamily="34" charset="0"/>
                      </a:endParaRPr>
                    </a:p>
                  </a:txBody>
                  <a:tcPr marL="35746" marR="35746" marT="35746" marB="35746" anchor="ctr">
                    <a:lnL w="6350" cap="flat" cmpd="sng" algn="ctr">
                      <a:solidFill>
                        <a:srgbClr val="80808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tcPr>
                </a:tc>
                <a:extLst>
                  <a:ext uri="{0D108BD9-81ED-4DB2-BD59-A6C34878D82A}">
                    <a16:rowId xmlns:a16="http://schemas.microsoft.com/office/drawing/2014/main" val="450290665"/>
                  </a:ext>
                </a:extLst>
              </a:tr>
              <a:tr h="466923">
                <a:tc>
                  <a:txBody>
                    <a:bodyPr/>
                    <a:lstStyle/>
                    <a:p>
                      <a:pPr marR="0" indent="0" algn="l" rtl="0">
                        <a:lnSpc>
                          <a:spcPct val="119000"/>
                        </a:lnSpc>
                        <a:spcBef>
                          <a:spcPts val="0"/>
                        </a:spcBef>
                        <a:spcAft>
                          <a:spcPts val="600"/>
                        </a:spcAft>
                      </a:pPr>
                      <a:r>
                        <a:rPr lang="en-US" sz="1100" kern="1400">
                          <a:ln>
                            <a:noFill/>
                          </a:ln>
                          <a:solidFill>
                            <a:srgbClr val="000000"/>
                          </a:solidFill>
                          <a:effectLst/>
                          <a:latin typeface="Calibri" panose="020F0502020204030204" pitchFamily="34" charset="0"/>
                        </a:rPr>
                        <a:t>Biscuit</a:t>
                      </a:r>
                      <a:endParaRPr lang="en-US" sz="1000" kern="1400">
                        <a:ln>
                          <a:noFill/>
                        </a:ln>
                        <a:solidFill>
                          <a:srgbClr val="000000"/>
                        </a:solidFill>
                        <a:effectLst/>
                        <a:latin typeface="Calibri" panose="020F0502020204030204" pitchFamily="34" charset="0"/>
                      </a:endParaRPr>
                    </a:p>
                  </a:txBody>
                  <a:tcPr marL="35746" marR="35746" marT="35746" marB="35746" anchor="ctr">
                    <a:lnL w="12700" cap="flat" cmpd="sng" algn="ctr">
                      <a:solidFill>
                        <a:srgbClr val="00000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tcPr>
                </a:tc>
                <a:tc>
                  <a:txBody>
                    <a:bodyPr/>
                    <a:lstStyle/>
                    <a:p>
                      <a:pPr marR="0" indent="0" algn="l" rtl="0">
                        <a:lnSpc>
                          <a:spcPct val="119000"/>
                        </a:lnSpc>
                        <a:spcBef>
                          <a:spcPts val="0"/>
                        </a:spcBef>
                        <a:spcAft>
                          <a:spcPts val="600"/>
                        </a:spcAft>
                      </a:pPr>
                      <a:r>
                        <a:rPr lang="en-US" sz="1100" kern="1400">
                          <a:ln>
                            <a:noFill/>
                          </a:ln>
                          <a:solidFill>
                            <a:srgbClr val="000000"/>
                          </a:solidFill>
                          <a:effectLst/>
                          <a:latin typeface="Calibri" panose="020F0502020204030204" pitchFamily="34" charset="0"/>
                        </a:rPr>
                        <a:t>Alyssa Satin Capucilli</a:t>
                      </a:r>
                      <a:endParaRPr lang="en-US" sz="1000" kern="1400">
                        <a:ln>
                          <a:noFill/>
                        </a:ln>
                        <a:solidFill>
                          <a:srgbClr val="000000"/>
                        </a:solidFill>
                        <a:effectLst/>
                        <a:latin typeface="Calibri" panose="020F0502020204030204" pitchFamily="34" charset="0"/>
                      </a:endParaRPr>
                    </a:p>
                  </a:txBody>
                  <a:tcPr marL="35746" marR="35746" marT="35746" marB="35746"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tcPr>
                </a:tc>
                <a:tc>
                  <a:txBody>
                    <a:bodyPr/>
                    <a:lstStyle/>
                    <a:p>
                      <a:pPr marR="0" indent="0" algn="l" rtl="0">
                        <a:lnSpc>
                          <a:spcPct val="119000"/>
                        </a:lnSpc>
                        <a:spcBef>
                          <a:spcPts val="0"/>
                        </a:spcBef>
                        <a:spcAft>
                          <a:spcPts val="600"/>
                        </a:spcAft>
                      </a:pPr>
                      <a:r>
                        <a:rPr lang="en-US" sz="1100" kern="1400">
                          <a:ln>
                            <a:noFill/>
                          </a:ln>
                          <a:solidFill>
                            <a:srgbClr val="000000"/>
                          </a:solidFill>
                          <a:effectLst/>
                          <a:latin typeface="Calibri" panose="020F0502020204030204" pitchFamily="34" charset="0"/>
                        </a:rPr>
                        <a:t>Stories about a little yellow puppy named Biscuit.</a:t>
                      </a:r>
                      <a:endParaRPr lang="en-US" sz="1000" kern="1400">
                        <a:ln>
                          <a:noFill/>
                        </a:ln>
                        <a:solidFill>
                          <a:srgbClr val="000000"/>
                        </a:solidFill>
                        <a:effectLst/>
                        <a:latin typeface="Calibri" panose="020F0502020204030204" pitchFamily="34" charset="0"/>
                      </a:endParaRPr>
                    </a:p>
                  </a:txBody>
                  <a:tcPr marL="35746" marR="35746" marT="35746" marB="35746"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tcPr>
                </a:tc>
                <a:tc>
                  <a:txBody>
                    <a:bodyPr/>
                    <a:lstStyle/>
                    <a:p>
                      <a:pPr marR="0" indent="0" algn="ctr" rtl="0">
                        <a:lnSpc>
                          <a:spcPct val="119000"/>
                        </a:lnSpc>
                        <a:spcBef>
                          <a:spcPts val="0"/>
                        </a:spcBef>
                        <a:spcAft>
                          <a:spcPts val="600"/>
                        </a:spcAft>
                      </a:pPr>
                      <a:r>
                        <a:rPr lang="en-US" sz="1100" kern="1400">
                          <a:ln>
                            <a:noFill/>
                          </a:ln>
                          <a:solidFill>
                            <a:srgbClr val="000000"/>
                          </a:solidFill>
                          <a:effectLst/>
                          <a:latin typeface="Calibri" panose="020F0502020204030204" pitchFamily="34" charset="0"/>
                        </a:rPr>
                        <a:t>0.7-1.5</a:t>
                      </a:r>
                      <a:endParaRPr lang="en-US" sz="1000" kern="1400">
                        <a:ln>
                          <a:noFill/>
                        </a:ln>
                        <a:solidFill>
                          <a:srgbClr val="000000"/>
                        </a:solidFill>
                        <a:effectLst/>
                        <a:latin typeface="Calibri" panose="020F0502020204030204" pitchFamily="34" charset="0"/>
                      </a:endParaRPr>
                    </a:p>
                  </a:txBody>
                  <a:tcPr marL="35746" marR="35746" marT="35746" marB="35746" anchor="ctr">
                    <a:lnL w="6350" cap="flat" cmpd="sng" algn="ctr">
                      <a:solidFill>
                        <a:srgbClr val="80808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tcPr>
                </a:tc>
                <a:extLst>
                  <a:ext uri="{0D108BD9-81ED-4DB2-BD59-A6C34878D82A}">
                    <a16:rowId xmlns:a16="http://schemas.microsoft.com/office/drawing/2014/main" val="1819249866"/>
                  </a:ext>
                </a:extLst>
              </a:tr>
              <a:tr h="466923">
                <a:tc>
                  <a:txBody>
                    <a:bodyPr/>
                    <a:lstStyle/>
                    <a:p>
                      <a:pPr marR="0" indent="0" algn="l" rtl="0">
                        <a:lnSpc>
                          <a:spcPct val="119000"/>
                        </a:lnSpc>
                        <a:spcBef>
                          <a:spcPts val="0"/>
                        </a:spcBef>
                        <a:spcAft>
                          <a:spcPts val="600"/>
                        </a:spcAft>
                      </a:pPr>
                      <a:r>
                        <a:rPr lang="en-US" sz="1100" kern="1400">
                          <a:ln>
                            <a:noFill/>
                          </a:ln>
                          <a:solidFill>
                            <a:srgbClr val="000000"/>
                          </a:solidFill>
                          <a:effectLst/>
                          <a:latin typeface="Calibri" panose="020F0502020204030204" pitchFamily="34" charset="0"/>
                        </a:rPr>
                        <a:t>Click, Clack…</a:t>
                      </a:r>
                      <a:endParaRPr lang="en-US" sz="1000" kern="1400">
                        <a:ln>
                          <a:noFill/>
                        </a:ln>
                        <a:solidFill>
                          <a:srgbClr val="000000"/>
                        </a:solidFill>
                        <a:effectLst/>
                        <a:latin typeface="Calibri" panose="020F0502020204030204" pitchFamily="34" charset="0"/>
                      </a:endParaRPr>
                    </a:p>
                  </a:txBody>
                  <a:tcPr marL="35746" marR="35746" marT="35746" marB="35746" anchor="ctr">
                    <a:lnL w="12700" cap="flat" cmpd="sng" algn="ctr">
                      <a:solidFill>
                        <a:srgbClr val="00000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tcPr>
                </a:tc>
                <a:tc>
                  <a:txBody>
                    <a:bodyPr/>
                    <a:lstStyle/>
                    <a:p>
                      <a:pPr marR="0" indent="0" algn="l" rtl="0">
                        <a:lnSpc>
                          <a:spcPct val="119000"/>
                        </a:lnSpc>
                        <a:spcBef>
                          <a:spcPts val="0"/>
                        </a:spcBef>
                        <a:spcAft>
                          <a:spcPts val="600"/>
                        </a:spcAft>
                      </a:pPr>
                      <a:r>
                        <a:rPr lang="en-US" sz="1100" kern="1400">
                          <a:ln>
                            <a:noFill/>
                          </a:ln>
                          <a:solidFill>
                            <a:srgbClr val="000000"/>
                          </a:solidFill>
                          <a:effectLst/>
                          <a:latin typeface="Calibri" panose="020F0502020204030204" pitchFamily="34" charset="0"/>
                        </a:rPr>
                        <a:t>Doreen Cronin</a:t>
                      </a:r>
                      <a:endParaRPr lang="en-US" sz="1000" kern="1400">
                        <a:ln>
                          <a:noFill/>
                        </a:ln>
                        <a:solidFill>
                          <a:srgbClr val="000000"/>
                        </a:solidFill>
                        <a:effectLst/>
                        <a:latin typeface="Calibri" panose="020F0502020204030204" pitchFamily="34" charset="0"/>
                      </a:endParaRPr>
                    </a:p>
                  </a:txBody>
                  <a:tcPr marL="35746" marR="35746" marT="35746" marB="35746"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tcPr>
                </a:tc>
                <a:tc>
                  <a:txBody>
                    <a:bodyPr/>
                    <a:lstStyle/>
                    <a:p>
                      <a:pPr marR="0" indent="0" algn="l" rtl="0">
                        <a:lnSpc>
                          <a:spcPct val="119000"/>
                        </a:lnSpc>
                        <a:spcBef>
                          <a:spcPts val="0"/>
                        </a:spcBef>
                        <a:spcAft>
                          <a:spcPts val="600"/>
                        </a:spcAft>
                      </a:pPr>
                      <a:r>
                        <a:rPr lang="en-US" sz="1100" kern="1400">
                          <a:ln>
                            <a:noFill/>
                          </a:ln>
                          <a:solidFill>
                            <a:srgbClr val="000000"/>
                          </a:solidFill>
                          <a:effectLst/>
                          <a:latin typeface="Calibri" panose="020F0502020204030204" pitchFamily="34" charset="0"/>
                        </a:rPr>
                        <a:t>Farmer Brown’s farm is full of interesting animals such as noisy ducks and cows that can type!</a:t>
                      </a:r>
                      <a:endParaRPr lang="en-US" sz="1000" kern="1400">
                        <a:ln>
                          <a:noFill/>
                        </a:ln>
                        <a:solidFill>
                          <a:srgbClr val="000000"/>
                        </a:solidFill>
                        <a:effectLst/>
                        <a:latin typeface="Calibri" panose="020F0502020204030204" pitchFamily="34" charset="0"/>
                      </a:endParaRPr>
                    </a:p>
                  </a:txBody>
                  <a:tcPr marL="35746" marR="35746" marT="35746" marB="35746"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tcPr>
                </a:tc>
                <a:tc>
                  <a:txBody>
                    <a:bodyPr/>
                    <a:lstStyle/>
                    <a:p>
                      <a:pPr marR="0" indent="0" algn="ctr" rtl="0">
                        <a:lnSpc>
                          <a:spcPct val="119000"/>
                        </a:lnSpc>
                        <a:spcBef>
                          <a:spcPts val="0"/>
                        </a:spcBef>
                        <a:spcAft>
                          <a:spcPts val="600"/>
                        </a:spcAft>
                      </a:pPr>
                      <a:r>
                        <a:rPr lang="en-US" sz="1100" kern="1400">
                          <a:ln>
                            <a:noFill/>
                          </a:ln>
                          <a:solidFill>
                            <a:srgbClr val="000000"/>
                          </a:solidFill>
                          <a:effectLst/>
                          <a:latin typeface="Calibri" panose="020F0502020204030204" pitchFamily="34" charset="0"/>
                        </a:rPr>
                        <a:t>1.4-2.4</a:t>
                      </a:r>
                      <a:endParaRPr lang="en-US" sz="1000" kern="1400">
                        <a:ln>
                          <a:noFill/>
                        </a:ln>
                        <a:solidFill>
                          <a:srgbClr val="000000"/>
                        </a:solidFill>
                        <a:effectLst/>
                        <a:latin typeface="Calibri" panose="020F0502020204030204" pitchFamily="34" charset="0"/>
                      </a:endParaRPr>
                    </a:p>
                  </a:txBody>
                  <a:tcPr marL="35746" marR="35746" marT="35746" marB="35746" anchor="ctr">
                    <a:lnL w="6350" cap="flat" cmpd="sng" algn="ctr">
                      <a:solidFill>
                        <a:srgbClr val="80808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tcPr>
                </a:tc>
                <a:extLst>
                  <a:ext uri="{0D108BD9-81ED-4DB2-BD59-A6C34878D82A}">
                    <a16:rowId xmlns:a16="http://schemas.microsoft.com/office/drawing/2014/main" val="80646549"/>
                  </a:ext>
                </a:extLst>
              </a:tr>
              <a:tr h="466923">
                <a:tc>
                  <a:txBody>
                    <a:bodyPr/>
                    <a:lstStyle/>
                    <a:p>
                      <a:pPr marR="0" indent="0" algn="l" rtl="0">
                        <a:lnSpc>
                          <a:spcPct val="119000"/>
                        </a:lnSpc>
                        <a:spcBef>
                          <a:spcPts val="0"/>
                        </a:spcBef>
                        <a:spcAft>
                          <a:spcPts val="600"/>
                        </a:spcAft>
                      </a:pPr>
                      <a:r>
                        <a:rPr lang="en-US" sz="1100" kern="1400">
                          <a:ln>
                            <a:noFill/>
                          </a:ln>
                          <a:solidFill>
                            <a:srgbClr val="000000"/>
                          </a:solidFill>
                          <a:effectLst/>
                          <a:latin typeface="Calibri" panose="020F0502020204030204" pitchFamily="34" charset="0"/>
                        </a:rPr>
                        <a:t>Five Little Monkeys </a:t>
                      </a:r>
                      <a:endParaRPr lang="en-US" sz="1000" kern="1400">
                        <a:ln>
                          <a:noFill/>
                        </a:ln>
                        <a:solidFill>
                          <a:srgbClr val="000000"/>
                        </a:solidFill>
                        <a:effectLst/>
                        <a:latin typeface="Calibri" panose="020F0502020204030204" pitchFamily="34" charset="0"/>
                      </a:endParaRPr>
                    </a:p>
                  </a:txBody>
                  <a:tcPr marL="35746" marR="35746" marT="35746" marB="35746" anchor="ctr">
                    <a:lnL w="12700" cap="flat" cmpd="sng" algn="ctr">
                      <a:solidFill>
                        <a:srgbClr val="00000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tcPr>
                </a:tc>
                <a:tc>
                  <a:txBody>
                    <a:bodyPr/>
                    <a:lstStyle/>
                    <a:p>
                      <a:pPr marR="0" indent="0" algn="l" rtl="0">
                        <a:lnSpc>
                          <a:spcPct val="119000"/>
                        </a:lnSpc>
                        <a:spcBef>
                          <a:spcPts val="0"/>
                        </a:spcBef>
                        <a:spcAft>
                          <a:spcPts val="600"/>
                        </a:spcAft>
                      </a:pPr>
                      <a:r>
                        <a:rPr lang="en-US" sz="1100" kern="1400">
                          <a:ln>
                            <a:noFill/>
                          </a:ln>
                          <a:solidFill>
                            <a:srgbClr val="000000"/>
                          </a:solidFill>
                          <a:effectLst/>
                          <a:latin typeface="Calibri" panose="020F0502020204030204" pitchFamily="34" charset="0"/>
                        </a:rPr>
                        <a:t>Eileen Christelow</a:t>
                      </a:r>
                      <a:endParaRPr lang="en-US" sz="1000" kern="1400">
                        <a:ln>
                          <a:noFill/>
                        </a:ln>
                        <a:solidFill>
                          <a:srgbClr val="000000"/>
                        </a:solidFill>
                        <a:effectLst/>
                        <a:latin typeface="Calibri" panose="020F0502020204030204" pitchFamily="34" charset="0"/>
                      </a:endParaRPr>
                    </a:p>
                  </a:txBody>
                  <a:tcPr marL="35746" marR="35746" marT="35746" marB="35746"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tcPr>
                </a:tc>
                <a:tc>
                  <a:txBody>
                    <a:bodyPr/>
                    <a:lstStyle/>
                    <a:p>
                      <a:pPr marR="0" indent="0" algn="l" rtl="0">
                        <a:lnSpc>
                          <a:spcPct val="119000"/>
                        </a:lnSpc>
                        <a:spcBef>
                          <a:spcPts val="0"/>
                        </a:spcBef>
                        <a:spcAft>
                          <a:spcPts val="600"/>
                        </a:spcAft>
                      </a:pPr>
                      <a:r>
                        <a:rPr lang="en-US" sz="1100" kern="1400">
                          <a:ln>
                            <a:noFill/>
                          </a:ln>
                          <a:solidFill>
                            <a:srgbClr val="000000"/>
                          </a:solidFill>
                          <a:effectLst/>
                          <a:latin typeface="Calibri" panose="020F0502020204030204" pitchFamily="34" charset="0"/>
                        </a:rPr>
                        <a:t>Goofy stories of 5 naughty little monkey siblings.</a:t>
                      </a:r>
                      <a:endParaRPr lang="en-US" sz="1000" kern="1400">
                        <a:ln>
                          <a:noFill/>
                        </a:ln>
                        <a:solidFill>
                          <a:srgbClr val="000000"/>
                        </a:solidFill>
                        <a:effectLst/>
                        <a:latin typeface="Calibri" panose="020F0502020204030204" pitchFamily="34" charset="0"/>
                      </a:endParaRPr>
                    </a:p>
                  </a:txBody>
                  <a:tcPr marL="35746" marR="35746" marT="35746" marB="35746"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tcPr>
                </a:tc>
                <a:tc>
                  <a:txBody>
                    <a:bodyPr/>
                    <a:lstStyle/>
                    <a:p>
                      <a:pPr marR="0" indent="0" algn="ctr" rtl="0">
                        <a:lnSpc>
                          <a:spcPct val="119000"/>
                        </a:lnSpc>
                        <a:spcBef>
                          <a:spcPts val="0"/>
                        </a:spcBef>
                        <a:spcAft>
                          <a:spcPts val="600"/>
                        </a:spcAft>
                      </a:pPr>
                      <a:r>
                        <a:rPr lang="en-US" sz="1100" kern="1400">
                          <a:ln>
                            <a:noFill/>
                          </a:ln>
                          <a:solidFill>
                            <a:srgbClr val="000000"/>
                          </a:solidFill>
                          <a:effectLst/>
                          <a:latin typeface="Calibri" panose="020F0502020204030204" pitchFamily="34" charset="0"/>
                        </a:rPr>
                        <a:t>1.4-2.7</a:t>
                      </a:r>
                      <a:endParaRPr lang="en-US" sz="1000" kern="1400">
                        <a:ln>
                          <a:noFill/>
                        </a:ln>
                        <a:solidFill>
                          <a:srgbClr val="000000"/>
                        </a:solidFill>
                        <a:effectLst/>
                        <a:latin typeface="Calibri" panose="020F0502020204030204" pitchFamily="34" charset="0"/>
                      </a:endParaRPr>
                    </a:p>
                  </a:txBody>
                  <a:tcPr marL="35746" marR="35746" marT="35746" marB="35746" anchor="ctr">
                    <a:lnL w="6350" cap="flat" cmpd="sng" algn="ctr">
                      <a:solidFill>
                        <a:srgbClr val="80808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tcPr>
                </a:tc>
                <a:extLst>
                  <a:ext uri="{0D108BD9-81ED-4DB2-BD59-A6C34878D82A}">
                    <a16:rowId xmlns:a16="http://schemas.microsoft.com/office/drawing/2014/main" val="905889133"/>
                  </a:ext>
                </a:extLst>
              </a:tr>
              <a:tr h="466923">
                <a:tc>
                  <a:txBody>
                    <a:bodyPr/>
                    <a:lstStyle/>
                    <a:p>
                      <a:pPr marR="0" indent="0" algn="l" rtl="0">
                        <a:lnSpc>
                          <a:spcPct val="119000"/>
                        </a:lnSpc>
                        <a:spcBef>
                          <a:spcPts val="0"/>
                        </a:spcBef>
                        <a:spcAft>
                          <a:spcPts val="600"/>
                        </a:spcAft>
                      </a:pPr>
                      <a:r>
                        <a:rPr lang="en-US" sz="1100" kern="1400" dirty="0">
                          <a:ln>
                            <a:noFill/>
                          </a:ln>
                          <a:solidFill>
                            <a:srgbClr val="000000"/>
                          </a:solidFill>
                          <a:effectLst/>
                          <a:latin typeface="Calibri" panose="020F0502020204030204" pitchFamily="34" charset="0"/>
                        </a:rPr>
                        <a:t>P. J. </a:t>
                      </a:r>
                      <a:r>
                        <a:rPr lang="en-US" sz="1100" kern="1400" dirty="0" err="1">
                          <a:ln>
                            <a:noFill/>
                          </a:ln>
                          <a:solidFill>
                            <a:srgbClr val="000000"/>
                          </a:solidFill>
                          <a:effectLst/>
                          <a:latin typeface="Calibri" panose="020F0502020204030204" pitchFamily="34" charset="0"/>
                        </a:rPr>
                        <a:t>Funnybunny</a:t>
                      </a:r>
                      <a:endParaRPr lang="en-US" sz="1000" kern="1400" dirty="0">
                        <a:ln>
                          <a:noFill/>
                        </a:ln>
                        <a:solidFill>
                          <a:srgbClr val="000000"/>
                        </a:solidFill>
                        <a:effectLst/>
                        <a:latin typeface="Calibri" panose="020F0502020204030204" pitchFamily="34" charset="0"/>
                      </a:endParaRPr>
                    </a:p>
                  </a:txBody>
                  <a:tcPr marL="35746" marR="35746" marT="35746" marB="35746" anchor="ctr">
                    <a:lnL w="12700" cap="flat" cmpd="sng" algn="ctr">
                      <a:solidFill>
                        <a:srgbClr val="00000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R="0" indent="0" algn="l" rtl="0">
                        <a:lnSpc>
                          <a:spcPct val="119000"/>
                        </a:lnSpc>
                        <a:spcBef>
                          <a:spcPts val="0"/>
                        </a:spcBef>
                        <a:spcAft>
                          <a:spcPts val="600"/>
                        </a:spcAft>
                      </a:pPr>
                      <a:r>
                        <a:rPr lang="en-US" sz="1100" kern="1400">
                          <a:ln>
                            <a:noFill/>
                          </a:ln>
                          <a:solidFill>
                            <a:srgbClr val="000000"/>
                          </a:solidFill>
                          <a:effectLst/>
                          <a:latin typeface="Calibri" panose="020F0502020204030204" pitchFamily="34" charset="0"/>
                        </a:rPr>
                        <a:t>Marilyn Sadler</a:t>
                      </a:r>
                      <a:endParaRPr lang="en-US" sz="1000" kern="1400">
                        <a:ln>
                          <a:noFill/>
                        </a:ln>
                        <a:solidFill>
                          <a:srgbClr val="000000"/>
                        </a:solidFill>
                        <a:effectLst/>
                        <a:latin typeface="Calibri" panose="020F0502020204030204" pitchFamily="34" charset="0"/>
                      </a:endParaRPr>
                    </a:p>
                  </a:txBody>
                  <a:tcPr marL="35746" marR="35746" marT="35746" marB="35746"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R="0" indent="0" algn="l" rtl="0">
                        <a:lnSpc>
                          <a:spcPct val="119000"/>
                        </a:lnSpc>
                        <a:spcBef>
                          <a:spcPts val="0"/>
                        </a:spcBef>
                        <a:spcAft>
                          <a:spcPts val="600"/>
                        </a:spcAft>
                      </a:pPr>
                      <a:r>
                        <a:rPr lang="en-US" sz="1100" kern="1400">
                          <a:ln>
                            <a:noFill/>
                          </a:ln>
                          <a:solidFill>
                            <a:srgbClr val="000000"/>
                          </a:solidFill>
                          <a:effectLst/>
                          <a:latin typeface="Calibri" panose="020F0502020204030204" pitchFamily="34" charset="0"/>
                        </a:rPr>
                        <a:t>The adventures of P. J., a funny bunny. </a:t>
                      </a:r>
                      <a:endParaRPr lang="en-US" sz="1000" kern="1400">
                        <a:ln>
                          <a:noFill/>
                        </a:ln>
                        <a:solidFill>
                          <a:srgbClr val="000000"/>
                        </a:solidFill>
                        <a:effectLst/>
                        <a:latin typeface="Calibri" panose="020F0502020204030204" pitchFamily="34" charset="0"/>
                      </a:endParaRPr>
                    </a:p>
                  </a:txBody>
                  <a:tcPr marL="35746" marR="35746" marT="35746" marB="35746"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R="0" indent="0" algn="ctr" rtl="0">
                        <a:lnSpc>
                          <a:spcPct val="119000"/>
                        </a:lnSpc>
                        <a:spcBef>
                          <a:spcPts val="0"/>
                        </a:spcBef>
                        <a:spcAft>
                          <a:spcPts val="600"/>
                        </a:spcAft>
                      </a:pPr>
                      <a:r>
                        <a:rPr lang="en-US" sz="1100" kern="1400" dirty="0">
                          <a:ln>
                            <a:noFill/>
                          </a:ln>
                          <a:solidFill>
                            <a:srgbClr val="000000"/>
                          </a:solidFill>
                          <a:effectLst/>
                          <a:latin typeface="Calibri" panose="020F0502020204030204" pitchFamily="34" charset="0"/>
                        </a:rPr>
                        <a:t>1.6-2.5</a:t>
                      </a:r>
                      <a:endParaRPr lang="en-US" sz="1000" kern="1400" dirty="0">
                        <a:ln>
                          <a:noFill/>
                        </a:ln>
                        <a:solidFill>
                          <a:srgbClr val="000000"/>
                        </a:solidFill>
                        <a:effectLst/>
                        <a:latin typeface="Calibri" panose="020F0502020204030204" pitchFamily="34" charset="0"/>
                      </a:endParaRPr>
                    </a:p>
                  </a:txBody>
                  <a:tcPr marL="35746" marR="35746" marT="35746" marB="35746" anchor="ctr">
                    <a:lnL w="6350" cap="flat" cmpd="sng" algn="ctr">
                      <a:solidFill>
                        <a:srgbClr val="80808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80808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962936583"/>
                  </a:ext>
                </a:extLst>
              </a:tr>
            </a:tbl>
          </a:graphicData>
        </a:graphic>
      </p:graphicFrame>
      <p:sp>
        <p:nvSpPr>
          <p:cNvPr id="21" name="Text Box 17">
            <a:extLst>
              <a:ext uri="{FF2B5EF4-FFF2-40B4-BE49-F238E27FC236}">
                <a16:creationId xmlns:a16="http://schemas.microsoft.com/office/drawing/2014/main" id="{07E5DBB6-BDCC-45F8-86DB-7CAD96FD773C}"/>
              </a:ext>
            </a:extLst>
          </p:cNvPr>
          <p:cNvSpPr txBox="1">
            <a:spLocks noChangeArrowheads="1"/>
          </p:cNvSpPr>
          <p:nvPr/>
        </p:nvSpPr>
        <p:spPr bwMode="auto">
          <a:xfrm>
            <a:off x="534988" y="496525"/>
            <a:ext cx="6858000" cy="893762"/>
          </a:xfrm>
          <a:prstGeom prst="rect">
            <a:avLst/>
          </a:prstGeom>
          <a:noFill/>
          <a:ln>
            <a:noFill/>
          </a:ln>
          <a:effectLst/>
          <a:extLst>
            <a:ext uri="{909E8E84-426E-40DD-AFC4-6F175D3DCCD1}">
              <a14:hiddenFill xmlns:a14="http://schemas.microsoft.com/office/drawing/2010/main">
                <a:solidFill>
                  <a:srgbClr val="5B9BD5"/>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3600" b="0" i="0" u="none" strike="noStrike" cap="none" normalizeH="0" baseline="0">
                <a:ln>
                  <a:noFill/>
                </a:ln>
                <a:solidFill>
                  <a:srgbClr val="000000"/>
                </a:solidFill>
                <a:effectLst/>
                <a:latin typeface="White Angelica" pitchFamily="2" charset="0"/>
              </a:rPr>
              <a:t>Grade 1</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2" name="Text Box 18">
            <a:extLst>
              <a:ext uri="{FF2B5EF4-FFF2-40B4-BE49-F238E27FC236}">
                <a16:creationId xmlns:a16="http://schemas.microsoft.com/office/drawing/2014/main" id="{7BF6F801-3996-4197-858F-06334697A318}"/>
              </a:ext>
            </a:extLst>
          </p:cNvPr>
          <p:cNvSpPr txBox="1">
            <a:spLocks noChangeArrowheads="1"/>
          </p:cNvSpPr>
          <p:nvPr/>
        </p:nvSpPr>
        <p:spPr bwMode="auto">
          <a:xfrm>
            <a:off x="550863" y="4993912"/>
            <a:ext cx="6858000" cy="1131888"/>
          </a:xfrm>
          <a:prstGeom prst="rect">
            <a:avLst/>
          </a:prstGeom>
          <a:noFill/>
          <a:ln>
            <a:noFill/>
          </a:ln>
          <a:effectLst/>
          <a:extLst>
            <a:ext uri="{909E8E84-426E-40DD-AFC4-6F175D3DCCD1}">
              <a14:hiddenFill xmlns:a14="http://schemas.microsoft.com/office/drawing/2010/main">
                <a:solidFill>
                  <a:srgbClr val="5B9BD5"/>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3600" b="0" i="0" u="none" strike="noStrike" cap="none" normalizeH="0" baseline="0">
                <a:ln>
                  <a:noFill/>
                </a:ln>
                <a:solidFill>
                  <a:srgbClr val="000000"/>
                </a:solidFill>
                <a:effectLst/>
                <a:latin typeface="White Angelica" pitchFamily="2" charset="0"/>
              </a:rPr>
              <a:t>Advanced Grade 1</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3" name="Text Box 19">
            <a:extLst>
              <a:ext uri="{FF2B5EF4-FFF2-40B4-BE49-F238E27FC236}">
                <a16:creationId xmlns:a16="http://schemas.microsoft.com/office/drawing/2014/main" id="{376D7E43-36A0-444D-A07C-057362A8B9AC}"/>
              </a:ext>
            </a:extLst>
          </p:cNvPr>
          <p:cNvSpPr txBox="1">
            <a:spLocks noChangeArrowheads="1"/>
          </p:cNvSpPr>
          <p:nvPr/>
        </p:nvSpPr>
        <p:spPr bwMode="auto">
          <a:xfrm>
            <a:off x="3381375" y="9473837"/>
            <a:ext cx="3935413" cy="571500"/>
          </a:xfrm>
          <a:prstGeom prst="rect">
            <a:avLst/>
          </a:prstGeom>
          <a:noFill/>
          <a:ln>
            <a:noFill/>
          </a:ln>
          <a:effectLst/>
          <a:extLst>
            <a:ext uri="{909E8E84-426E-40DD-AFC4-6F175D3DCCD1}">
              <a14:hiddenFill xmlns:a14="http://schemas.microsoft.com/office/drawing/2010/main">
                <a:solidFill>
                  <a:srgbClr val="5B9BD5"/>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txBody>
          <a:bodyPr vert="horz" wrap="square" lIns="36576" tIns="36576" rIns="36576" bIns="36576"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1" u="none" strike="noStrike" cap="none" normalizeH="0" baseline="0">
                <a:ln>
                  <a:noFill/>
                </a:ln>
                <a:solidFill>
                  <a:srgbClr val="000000"/>
                </a:solidFill>
                <a:effectLst/>
                <a:latin typeface="Calibri" panose="020F0502020204030204" pitchFamily="34" charset="0"/>
              </a:rPr>
              <a:t>**Check out other books by this author!</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1" u="none" strike="noStrike" cap="none" normalizeH="0" baseline="0">
                <a:ln>
                  <a:noFill/>
                </a:ln>
                <a:solidFill>
                  <a:srgbClr val="000000"/>
                </a:solidFill>
                <a:effectLst/>
                <a:latin typeface="Calibri" panose="020F0502020204030204" pitchFamily="34" charset="0"/>
              </a:rPr>
              <a:t>***Hillert also has a set of easy-to-read fairy tales for mid-first grade level.</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244811040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Box 2">
            <a:extLst>
              <a:ext uri="{FF2B5EF4-FFF2-40B4-BE49-F238E27FC236}">
                <a16:creationId xmlns:a16="http://schemas.microsoft.com/office/drawing/2014/main" id="{9FEDA121-D564-446E-9E70-E6989750BA02}"/>
              </a:ext>
            </a:extLst>
          </p:cNvPr>
          <p:cNvSpPr txBox="1">
            <a:spLocks noChangeArrowheads="1"/>
          </p:cNvSpPr>
          <p:nvPr/>
        </p:nvSpPr>
        <p:spPr bwMode="auto">
          <a:xfrm>
            <a:off x="457200" y="1950177"/>
            <a:ext cx="6858000" cy="920750"/>
          </a:xfrm>
          <a:prstGeom prst="rect">
            <a:avLst/>
          </a:prstGeom>
          <a:noFill/>
          <a:ln>
            <a:noFill/>
          </a:ln>
          <a:effectLst/>
          <a:extLst>
            <a:ext uri="{909E8E84-426E-40DD-AFC4-6F175D3DCCD1}">
              <a14:hiddenFill xmlns:a14="http://schemas.microsoft.com/office/drawing/2010/main">
                <a:solidFill>
                  <a:srgbClr val="5B9BD5"/>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3600" b="0" i="0" u="none" strike="noStrike" cap="none" normalizeH="0" baseline="0" dirty="0">
                <a:ln>
                  <a:noFill/>
                </a:ln>
                <a:solidFill>
                  <a:srgbClr val="000000"/>
                </a:solidFill>
                <a:effectLst/>
                <a:latin typeface="White Angelica" pitchFamily="2" charset="0"/>
              </a:rPr>
              <a:t>Grade 2</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3" name="Text Box 3">
            <a:extLst>
              <a:ext uri="{FF2B5EF4-FFF2-40B4-BE49-F238E27FC236}">
                <a16:creationId xmlns:a16="http://schemas.microsoft.com/office/drawing/2014/main" id="{C50DE672-1A82-4699-9E4B-39FEC528F585}"/>
              </a:ext>
            </a:extLst>
          </p:cNvPr>
          <p:cNvSpPr txBox="1">
            <a:spLocks noChangeArrowheads="1"/>
          </p:cNvSpPr>
          <p:nvPr/>
        </p:nvSpPr>
        <p:spPr bwMode="auto">
          <a:xfrm>
            <a:off x="4965700" y="9417913"/>
            <a:ext cx="2349500" cy="328612"/>
          </a:xfrm>
          <a:prstGeom prst="rect">
            <a:avLst/>
          </a:prstGeom>
          <a:noFill/>
          <a:ln>
            <a:noFill/>
          </a:ln>
          <a:effectLst/>
          <a:extLst>
            <a:ext uri="{909E8E84-426E-40DD-AFC4-6F175D3DCCD1}">
              <a14:hiddenFill xmlns:a14="http://schemas.microsoft.com/office/drawing/2010/main">
                <a:solidFill>
                  <a:srgbClr val="5B9BD5"/>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txBody>
          <a:bodyPr vert="horz" wrap="square" lIns="36576" tIns="36576" rIns="36576" bIns="36576"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1" u="none" strike="noStrike" cap="none" normalizeH="0" baseline="0">
                <a:ln>
                  <a:noFill/>
                </a:ln>
                <a:solidFill>
                  <a:srgbClr val="000000"/>
                </a:solidFill>
                <a:effectLst/>
                <a:latin typeface="Calibri" panose="020F0502020204030204" pitchFamily="34" charset="0"/>
              </a:rPr>
              <a:t>**Check out other books by this author!</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4" name="Text Box 4">
            <a:extLst>
              <a:ext uri="{FF2B5EF4-FFF2-40B4-BE49-F238E27FC236}">
                <a16:creationId xmlns:a16="http://schemas.microsoft.com/office/drawing/2014/main" id="{D83E00E4-B26B-41CC-ACDA-FE0F56A90E07}"/>
              </a:ext>
            </a:extLst>
          </p:cNvPr>
          <p:cNvSpPr txBox="1">
            <a:spLocks noChangeArrowheads="1"/>
          </p:cNvSpPr>
          <p:nvPr/>
        </p:nvSpPr>
        <p:spPr bwMode="auto">
          <a:xfrm>
            <a:off x="457200" y="429487"/>
            <a:ext cx="6858000" cy="447676"/>
          </a:xfrm>
          <a:prstGeom prst="rect">
            <a:avLst/>
          </a:prstGeom>
          <a:noFill/>
          <a:ln>
            <a:noFill/>
          </a:ln>
          <a:effectLst/>
          <a:extLst>
            <a:ext uri="{909E8E84-426E-40DD-AFC4-6F175D3DCCD1}">
              <a14:hiddenFill xmlns:a14="http://schemas.microsoft.com/office/drawing/2010/main">
                <a:solidFill>
                  <a:srgbClr val="5B9BD5"/>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txBody>
          <a:bodyPr vert="horz" wrap="square" lIns="36576" tIns="36576" rIns="36576" bIns="36576"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600" b="0" i="0" u="none" strike="noStrike" cap="none" normalizeH="0" baseline="0">
                <a:ln>
                  <a:noFill/>
                </a:ln>
                <a:solidFill>
                  <a:srgbClr val="000000"/>
                </a:solidFill>
                <a:effectLst/>
                <a:latin typeface="White Angelica" pitchFamily="2" charset="0"/>
              </a:rPr>
              <a:t>Advanced Grade 1, continued</a:t>
            </a:r>
            <a:endParaRPr kumimoji="0" lang="en-US" altLang="en-US" sz="1800" b="0" i="0" u="none" strike="noStrike" cap="none" normalizeH="0" baseline="0">
              <a:ln>
                <a:noFill/>
              </a:ln>
              <a:solidFill>
                <a:schemeClr val="tx1"/>
              </a:solidFill>
              <a:effectLst/>
              <a:latin typeface="Arial" panose="020B0604020202020204" pitchFamily="34" charset="0"/>
            </a:endParaRPr>
          </a:p>
        </p:txBody>
      </p:sp>
      <p:graphicFrame>
        <p:nvGraphicFramePr>
          <p:cNvPr id="5" name="Table 4">
            <a:extLst>
              <a:ext uri="{FF2B5EF4-FFF2-40B4-BE49-F238E27FC236}">
                <a16:creationId xmlns:a16="http://schemas.microsoft.com/office/drawing/2014/main" id="{79F3DAF4-1CA9-45F0-92CF-A62591F7F4D6}"/>
              </a:ext>
            </a:extLst>
          </p:cNvPr>
          <p:cNvGraphicFramePr>
            <a:graphicFrameLocks noGrp="1"/>
          </p:cNvGraphicFramePr>
          <p:nvPr>
            <p:extLst>
              <p:ext uri="{D42A27DB-BD31-4B8C-83A1-F6EECF244321}">
                <p14:modId xmlns:p14="http://schemas.microsoft.com/office/powerpoint/2010/main" val="787985837"/>
              </p:ext>
            </p:extLst>
          </p:nvPr>
        </p:nvGraphicFramePr>
        <p:xfrm>
          <a:off x="534988" y="826354"/>
          <a:ext cx="6702424" cy="915144"/>
        </p:xfrm>
        <a:graphic>
          <a:graphicData uri="http://schemas.openxmlformats.org/drawingml/2006/table">
            <a:tbl>
              <a:tblPr/>
              <a:tblGrid>
                <a:gridCol w="1671383">
                  <a:extLst>
                    <a:ext uri="{9D8B030D-6E8A-4147-A177-3AD203B41FA5}">
                      <a16:colId xmlns:a16="http://schemas.microsoft.com/office/drawing/2014/main" val="4029105668"/>
                    </a:ext>
                  </a:extLst>
                </a:gridCol>
                <a:gridCol w="1384790">
                  <a:extLst>
                    <a:ext uri="{9D8B030D-6E8A-4147-A177-3AD203B41FA5}">
                      <a16:colId xmlns:a16="http://schemas.microsoft.com/office/drawing/2014/main" val="2797218269"/>
                    </a:ext>
                  </a:extLst>
                </a:gridCol>
                <a:gridCol w="3088656">
                  <a:extLst>
                    <a:ext uri="{9D8B030D-6E8A-4147-A177-3AD203B41FA5}">
                      <a16:colId xmlns:a16="http://schemas.microsoft.com/office/drawing/2014/main" val="2118929384"/>
                    </a:ext>
                  </a:extLst>
                </a:gridCol>
                <a:gridCol w="557595">
                  <a:extLst>
                    <a:ext uri="{9D8B030D-6E8A-4147-A177-3AD203B41FA5}">
                      <a16:colId xmlns:a16="http://schemas.microsoft.com/office/drawing/2014/main" val="2094972249"/>
                    </a:ext>
                  </a:extLst>
                </a:gridCol>
              </a:tblGrid>
              <a:tr h="448814">
                <a:tc>
                  <a:txBody>
                    <a:bodyPr/>
                    <a:lstStyle/>
                    <a:p>
                      <a:pPr marR="0" indent="0" algn="l" rtl="0">
                        <a:lnSpc>
                          <a:spcPct val="119000"/>
                        </a:lnSpc>
                        <a:spcBef>
                          <a:spcPts val="0"/>
                        </a:spcBef>
                        <a:spcAft>
                          <a:spcPts val="600"/>
                        </a:spcAft>
                      </a:pPr>
                      <a:r>
                        <a:rPr lang="en-US" sz="1100" kern="1400">
                          <a:ln>
                            <a:noFill/>
                          </a:ln>
                          <a:solidFill>
                            <a:srgbClr val="000000"/>
                          </a:solidFill>
                          <a:effectLst/>
                          <a:latin typeface="Calibri" panose="020F0502020204030204" pitchFamily="34" charset="0"/>
                        </a:rPr>
                        <a:t>Morris the Moose</a:t>
                      </a:r>
                      <a:endParaRPr lang="en-US" sz="1000" kern="1400">
                        <a:ln>
                          <a:noFill/>
                        </a:ln>
                        <a:solidFill>
                          <a:srgbClr val="000000"/>
                        </a:solidFill>
                        <a:effectLst/>
                        <a:latin typeface="Calibri" panose="020F0502020204030204" pitchFamily="34" charset="0"/>
                      </a:endParaRPr>
                    </a:p>
                  </a:txBody>
                  <a:tcPr marL="35746" marR="35746" marT="35746" marB="35746" anchor="ctr">
                    <a:lnL w="12700" cap="flat" cmpd="sng" algn="ctr">
                      <a:solidFill>
                        <a:srgbClr val="000000"/>
                      </a:solidFill>
                      <a:prstDash val="solid"/>
                      <a:round/>
                      <a:headEnd type="none" w="med" len="med"/>
                      <a:tailEnd type="none" w="med" len="med"/>
                    </a:lnL>
                    <a:lnR w="6350" cap="flat" cmpd="sng" algn="ctr">
                      <a:solidFill>
                        <a:srgbClr val="80808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808080"/>
                      </a:solidFill>
                      <a:prstDash val="solid"/>
                      <a:round/>
                      <a:headEnd type="none" w="med" len="med"/>
                      <a:tailEnd type="none" w="med" len="med"/>
                    </a:lnB>
                  </a:tcPr>
                </a:tc>
                <a:tc>
                  <a:txBody>
                    <a:bodyPr/>
                    <a:lstStyle/>
                    <a:p>
                      <a:pPr marR="0" indent="0" algn="l" rtl="0">
                        <a:lnSpc>
                          <a:spcPct val="119000"/>
                        </a:lnSpc>
                        <a:spcBef>
                          <a:spcPts val="0"/>
                        </a:spcBef>
                        <a:spcAft>
                          <a:spcPts val="600"/>
                        </a:spcAft>
                      </a:pPr>
                      <a:r>
                        <a:rPr lang="en-US" sz="1100" kern="1400">
                          <a:ln>
                            <a:noFill/>
                          </a:ln>
                          <a:solidFill>
                            <a:srgbClr val="000000"/>
                          </a:solidFill>
                          <a:effectLst/>
                          <a:latin typeface="Calibri" panose="020F0502020204030204" pitchFamily="34" charset="0"/>
                        </a:rPr>
                        <a:t>Bernard Wiseman</a:t>
                      </a:r>
                      <a:endParaRPr lang="en-US" sz="1000" kern="1400">
                        <a:ln>
                          <a:noFill/>
                        </a:ln>
                        <a:solidFill>
                          <a:srgbClr val="000000"/>
                        </a:solidFill>
                        <a:effectLst/>
                        <a:latin typeface="Calibri" panose="020F0502020204030204" pitchFamily="34" charset="0"/>
                      </a:endParaRPr>
                    </a:p>
                  </a:txBody>
                  <a:tcPr marL="35746" marR="35746" marT="35746" marB="35746"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808080"/>
                      </a:solidFill>
                      <a:prstDash val="solid"/>
                      <a:round/>
                      <a:headEnd type="none" w="med" len="med"/>
                      <a:tailEnd type="none" w="med" len="med"/>
                    </a:lnB>
                  </a:tcPr>
                </a:tc>
                <a:tc>
                  <a:txBody>
                    <a:bodyPr/>
                    <a:lstStyle/>
                    <a:p>
                      <a:pPr marR="0" indent="0" algn="l" rtl="0">
                        <a:lnSpc>
                          <a:spcPct val="119000"/>
                        </a:lnSpc>
                        <a:spcBef>
                          <a:spcPts val="0"/>
                        </a:spcBef>
                        <a:spcAft>
                          <a:spcPts val="600"/>
                        </a:spcAft>
                      </a:pPr>
                      <a:r>
                        <a:rPr lang="en-US" sz="1100" kern="1400">
                          <a:ln>
                            <a:noFill/>
                          </a:ln>
                          <a:solidFill>
                            <a:srgbClr val="000000"/>
                          </a:solidFill>
                          <a:effectLst/>
                          <a:latin typeface="Calibri" panose="020F0502020204030204" pitchFamily="34" charset="0"/>
                        </a:rPr>
                        <a:t>Stories about a moose meeting other four-legged creatures...and humans!</a:t>
                      </a:r>
                      <a:endParaRPr lang="en-US" sz="1000" kern="1400">
                        <a:ln>
                          <a:noFill/>
                        </a:ln>
                        <a:solidFill>
                          <a:srgbClr val="000000"/>
                        </a:solidFill>
                        <a:effectLst/>
                        <a:latin typeface="Calibri" panose="020F0502020204030204" pitchFamily="34" charset="0"/>
                      </a:endParaRPr>
                    </a:p>
                  </a:txBody>
                  <a:tcPr marL="35746" marR="35746" marT="35746" marB="35746"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808080"/>
                      </a:solidFill>
                      <a:prstDash val="solid"/>
                      <a:round/>
                      <a:headEnd type="none" w="med" len="med"/>
                      <a:tailEnd type="none" w="med" len="med"/>
                    </a:lnB>
                  </a:tcPr>
                </a:tc>
                <a:tc>
                  <a:txBody>
                    <a:bodyPr/>
                    <a:lstStyle/>
                    <a:p>
                      <a:pPr marR="0" indent="0" algn="ctr" rtl="0">
                        <a:lnSpc>
                          <a:spcPct val="119000"/>
                        </a:lnSpc>
                        <a:spcBef>
                          <a:spcPts val="0"/>
                        </a:spcBef>
                        <a:spcAft>
                          <a:spcPts val="600"/>
                        </a:spcAft>
                      </a:pPr>
                      <a:r>
                        <a:rPr lang="en-US" sz="1100" kern="1400">
                          <a:ln>
                            <a:noFill/>
                          </a:ln>
                          <a:solidFill>
                            <a:srgbClr val="000000"/>
                          </a:solidFill>
                          <a:effectLst/>
                          <a:latin typeface="Calibri" panose="020F0502020204030204" pitchFamily="34" charset="0"/>
                        </a:rPr>
                        <a:t>1.6-2.0</a:t>
                      </a:r>
                      <a:endParaRPr lang="en-US" sz="1000" kern="1400">
                        <a:ln>
                          <a:noFill/>
                        </a:ln>
                        <a:solidFill>
                          <a:srgbClr val="000000"/>
                        </a:solidFill>
                        <a:effectLst/>
                        <a:latin typeface="Calibri" panose="020F0502020204030204" pitchFamily="34" charset="0"/>
                      </a:endParaRPr>
                    </a:p>
                  </a:txBody>
                  <a:tcPr marL="35746" marR="35746" marT="35746" marB="35746" anchor="ctr">
                    <a:lnL w="6350" cap="flat" cmpd="sng" algn="ctr">
                      <a:solidFill>
                        <a:srgbClr val="80808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808080"/>
                      </a:solidFill>
                      <a:prstDash val="solid"/>
                      <a:round/>
                      <a:headEnd type="none" w="med" len="med"/>
                      <a:tailEnd type="none" w="med" len="med"/>
                    </a:lnB>
                  </a:tcPr>
                </a:tc>
                <a:extLst>
                  <a:ext uri="{0D108BD9-81ED-4DB2-BD59-A6C34878D82A}">
                    <a16:rowId xmlns:a16="http://schemas.microsoft.com/office/drawing/2014/main" val="274201087"/>
                  </a:ext>
                </a:extLst>
              </a:tr>
              <a:tr h="451991">
                <a:tc>
                  <a:txBody>
                    <a:bodyPr/>
                    <a:lstStyle/>
                    <a:p>
                      <a:pPr marR="0" indent="0" algn="l" rtl="0">
                        <a:lnSpc>
                          <a:spcPct val="119000"/>
                        </a:lnSpc>
                        <a:spcBef>
                          <a:spcPts val="0"/>
                        </a:spcBef>
                        <a:spcAft>
                          <a:spcPts val="600"/>
                        </a:spcAft>
                      </a:pPr>
                      <a:r>
                        <a:rPr lang="en-US" sz="1100" kern="1400">
                          <a:ln>
                            <a:noFill/>
                          </a:ln>
                          <a:solidFill>
                            <a:srgbClr val="000000"/>
                          </a:solidFill>
                          <a:effectLst/>
                          <a:latin typeface="Calibri" panose="020F0502020204030204" pitchFamily="34" charset="0"/>
                        </a:rPr>
                        <a:t>Danny and the Dinosaur</a:t>
                      </a:r>
                      <a:endParaRPr lang="en-US" sz="1000" kern="1400">
                        <a:ln>
                          <a:noFill/>
                        </a:ln>
                        <a:solidFill>
                          <a:srgbClr val="000000"/>
                        </a:solidFill>
                        <a:effectLst/>
                        <a:latin typeface="Calibri" panose="020F0502020204030204" pitchFamily="34" charset="0"/>
                      </a:endParaRPr>
                    </a:p>
                  </a:txBody>
                  <a:tcPr marL="35746" marR="35746" marT="35746" marB="35746" anchor="ctr">
                    <a:lnL w="12700" cap="flat" cmpd="sng" algn="ctr">
                      <a:solidFill>
                        <a:srgbClr val="00000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R="0" indent="0" algn="l" rtl="0">
                        <a:lnSpc>
                          <a:spcPct val="119000"/>
                        </a:lnSpc>
                        <a:spcBef>
                          <a:spcPts val="0"/>
                        </a:spcBef>
                        <a:spcAft>
                          <a:spcPts val="600"/>
                        </a:spcAft>
                      </a:pPr>
                      <a:r>
                        <a:rPr lang="en-US" sz="1100" kern="1400">
                          <a:ln>
                            <a:noFill/>
                          </a:ln>
                          <a:solidFill>
                            <a:srgbClr val="000000"/>
                          </a:solidFill>
                          <a:effectLst/>
                          <a:latin typeface="Calibri" panose="020F0502020204030204" pitchFamily="34" charset="0"/>
                        </a:rPr>
                        <a:t>Syd Hoff**</a:t>
                      </a:r>
                      <a:endParaRPr lang="en-US" sz="1000" kern="1400">
                        <a:ln>
                          <a:noFill/>
                        </a:ln>
                        <a:solidFill>
                          <a:srgbClr val="000000"/>
                        </a:solidFill>
                        <a:effectLst/>
                        <a:latin typeface="Calibri" panose="020F0502020204030204" pitchFamily="34" charset="0"/>
                      </a:endParaRPr>
                    </a:p>
                  </a:txBody>
                  <a:tcPr marL="35746" marR="35746" marT="35746" marB="35746"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R="0" indent="0" algn="l" rtl="0">
                        <a:lnSpc>
                          <a:spcPct val="119000"/>
                        </a:lnSpc>
                        <a:spcBef>
                          <a:spcPts val="0"/>
                        </a:spcBef>
                        <a:spcAft>
                          <a:spcPts val="600"/>
                        </a:spcAft>
                      </a:pPr>
                      <a:r>
                        <a:rPr lang="en-US" sz="1100" kern="1400" dirty="0">
                          <a:ln>
                            <a:noFill/>
                          </a:ln>
                          <a:solidFill>
                            <a:srgbClr val="000000"/>
                          </a:solidFill>
                          <a:effectLst/>
                          <a:latin typeface="Calibri" panose="020F0502020204030204" pitchFamily="34" charset="0"/>
                        </a:rPr>
                        <a:t>Danny visits a museum and becomes friends with a dinosaur.</a:t>
                      </a:r>
                      <a:endParaRPr lang="en-US" sz="1000" kern="1400" dirty="0">
                        <a:ln>
                          <a:noFill/>
                        </a:ln>
                        <a:solidFill>
                          <a:srgbClr val="000000"/>
                        </a:solidFill>
                        <a:effectLst/>
                        <a:latin typeface="Calibri" panose="020F0502020204030204" pitchFamily="34" charset="0"/>
                      </a:endParaRPr>
                    </a:p>
                  </a:txBody>
                  <a:tcPr marL="35746" marR="35746" marT="35746" marB="35746"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R="0" indent="0" algn="ctr" rtl="0">
                        <a:lnSpc>
                          <a:spcPct val="119000"/>
                        </a:lnSpc>
                        <a:spcBef>
                          <a:spcPts val="0"/>
                        </a:spcBef>
                        <a:spcAft>
                          <a:spcPts val="600"/>
                        </a:spcAft>
                      </a:pPr>
                      <a:r>
                        <a:rPr lang="en-US" sz="1100" kern="1400" dirty="0">
                          <a:ln>
                            <a:noFill/>
                          </a:ln>
                          <a:solidFill>
                            <a:srgbClr val="000000"/>
                          </a:solidFill>
                          <a:effectLst/>
                          <a:latin typeface="Calibri" panose="020F0502020204030204" pitchFamily="34" charset="0"/>
                        </a:rPr>
                        <a:t>1.7-2.3</a:t>
                      </a:r>
                      <a:endParaRPr lang="en-US" sz="1000" kern="1400" dirty="0">
                        <a:ln>
                          <a:noFill/>
                        </a:ln>
                        <a:solidFill>
                          <a:srgbClr val="000000"/>
                        </a:solidFill>
                        <a:effectLst/>
                        <a:latin typeface="Calibri" panose="020F0502020204030204" pitchFamily="34" charset="0"/>
                      </a:endParaRPr>
                    </a:p>
                  </a:txBody>
                  <a:tcPr marL="35746" marR="35746" marT="35746" marB="35746" anchor="ctr">
                    <a:lnL w="6350" cap="flat" cmpd="sng" algn="ctr">
                      <a:solidFill>
                        <a:srgbClr val="80808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80808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15820742"/>
                  </a:ext>
                </a:extLst>
              </a:tr>
            </a:tbl>
          </a:graphicData>
        </a:graphic>
      </p:graphicFrame>
      <p:graphicFrame>
        <p:nvGraphicFramePr>
          <p:cNvPr id="7" name="Table 6">
            <a:extLst>
              <a:ext uri="{FF2B5EF4-FFF2-40B4-BE49-F238E27FC236}">
                <a16:creationId xmlns:a16="http://schemas.microsoft.com/office/drawing/2014/main" id="{1CE671A6-0779-48B7-A740-043CA305D622}"/>
              </a:ext>
            </a:extLst>
          </p:cNvPr>
          <p:cNvGraphicFramePr>
            <a:graphicFrameLocks noGrp="1"/>
          </p:cNvGraphicFramePr>
          <p:nvPr>
            <p:extLst>
              <p:ext uri="{D42A27DB-BD31-4B8C-83A1-F6EECF244321}">
                <p14:modId xmlns:p14="http://schemas.microsoft.com/office/powerpoint/2010/main" val="1743820059"/>
              </p:ext>
            </p:extLst>
          </p:nvPr>
        </p:nvGraphicFramePr>
        <p:xfrm>
          <a:off x="569040" y="2660636"/>
          <a:ext cx="6634321" cy="6651838"/>
        </p:xfrm>
        <a:graphic>
          <a:graphicData uri="http://schemas.openxmlformats.org/drawingml/2006/table">
            <a:tbl>
              <a:tblPr/>
              <a:tblGrid>
                <a:gridCol w="2060960">
                  <a:extLst>
                    <a:ext uri="{9D8B030D-6E8A-4147-A177-3AD203B41FA5}">
                      <a16:colId xmlns:a16="http://schemas.microsoft.com/office/drawing/2014/main" val="1170839313"/>
                    </a:ext>
                  </a:extLst>
                </a:gridCol>
                <a:gridCol w="1434124">
                  <a:extLst>
                    <a:ext uri="{9D8B030D-6E8A-4147-A177-3AD203B41FA5}">
                      <a16:colId xmlns:a16="http://schemas.microsoft.com/office/drawing/2014/main" val="1002222944"/>
                    </a:ext>
                  </a:extLst>
                </a:gridCol>
                <a:gridCol w="2541483">
                  <a:extLst>
                    <a:ext uri="{9D8B030D-6E8A-4147-A177-3AD203B41FA5}">
                      <a16:colId xmlns:a16="http://schemas.microsoft.com/office/drawing/2014/main" val="2389502790"/>
                    </a:ext>
                  </a:extLst>
                </a:gridCol>
                <a:gridCol w="597754">
                  <a:extLst>
                    <a:ext uri="{9D8B030D-6E8A-4147-A177-3AD203B41FA5}">
                      <a16:colId xmlns:a16="http://schemas.microsoft.com/office/drawing/2014/main" val="3888003810"/>
                    </a:ext>
                  </a:extLst>
                </a:gridCol>
              </a:tblGrid>
              <a:tr h="430530">
                <a:tc>
                  <a:txBody>
                    <a:bodyPr/>
                    <a:lstStyle/>
                    <a:p>
                      <a:pPr marR="0" indent="0" algn="ctr" rtl="0">
                        <a:lnSpc>
                          <a:spcPct val="119000"/>
                        </a:lnSpc>
                        <a:spcBef>
                          <a:spcPts val="0"/>
                        </a:spcBef>
                        <a:spcAft>
                          <a:spcPts val="600"/>
                        </a:spcAft>
                      </a:pPr>
                      <a:r>
                        <a:rPr lang="en-US" sz="1000" kern="1400">
                          <a:ln>
                            <a:noFill/>
                          </a:ln>
                          <a:solidFill>
                            <a:srgbClr val="FFFFFF"/>
                          </a:solidFill>
                          <a:effectLst/>
                          <a:latin typeface="Calibri" panose="020F0502020204030204" pitchFamily="34" charset="0"/>
                        </a:rPr>
                        <a:t>BOOKS</a:t>
                      </a:r>
                      <a:endParaRPr lang="en-US" sz="1000" kern="1400">
                        <a:ln>
                          <a:noFill/>
                        </a:ln>
                        <a:solidFill>
                          <a:srgbClr val="000000"/>
                        </a:solidFill>
                        <a:effectLst/>
                        <a:latin typeface="Calibri" panose="020F0502020204030204" pitchFamily="34" charset="0"/>
                      </a:endParaRPr>
                    </a:p>
                  </a:txBody>
                  <a:tcPr marL="35383" marR="35383" marT="35383" marB="35383" anchor="ctr">
                    <a:lnL w="12700" cap="flat" cmpd="sng" algn="ctr">
                      <a:solidFill>
                        <a:srgbClr val="000000"/>
                      </a:solidFill>
                      <a:prstDash val="solid"/>
                      <a:round/>
                      <a:headEnd type="none" w="med" len="med"/>
                      <a:tailEnd type="none" w="med" len="med"/>
                    </a:lnL>
                    <a:lnR w="6350" cap="flat" cmpd="sng" algn="ctr">
                      <a:solidFill>
                        <a:srgbClr val="80808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000000"/>
                    </a:solidFill>
                  </a:tcPr>
                </a:tc>
                <a:tc>
                  <a:txBody>
                    <a:bodyPr/>
                    <a:lstStyle/>
                    <a:p>
                      <a:pPr marR="0" indent="0" algn="ctr" rtl="0">
                        <a:lnSpc>
                          <a:spcPct val="119000"/>
                        </a:lnSpc>
                        <a:spcBef>
                          <a:spcPts val="0"/>
                        </a:spcBef>
                        <a:spcAft>
                          <a:spcPts val="600"/>
                        </a:spcAft>
                      </a:pPr>
                      <a:r>
                        <a:rPr lang="en-US" sz="1000" kern="1400">
                          <a:ln>
                            <a:noFill/>
                          </a:ln>
                          <a:solidFill>
                            <a:srgbClr val="FFFFFF"/>
                          </a:solidFill>
                          <a:effectLst/>
                          <a:latin typeface="Calibri" panose="020F0502020204030204" pitchFamily="34" charset="0"/>
                        </a:rPr>
                        <a:t>AUTHOR</a:t>
                      </a:r>
                      <a:endParaRPr lang="en-US" sz="1000" kern="1400">
                        <a:ln>
                          <a:noFill/>
                        </a:ln>
                        <a:solidFill>
                          <a:srgbClr val="000000"/>
                        </a:solidFill>
                        <a:effectLst/>
                        <a:latin typeface="Calibri" panose="020F0502020204030204" pitchFamily="34" charset="0"/>
                      </a:endParaRPr>
                    </a:p>
                  </a:txBody>
                  <a:tcPr marL="35383" marR="35383" marT="35383" marB="35383"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000000"/>
                    </a:solidFill>
                  </a:tcPr>
                </a:tc>
                <a:tc>
                  <a:txBody>
                    <a:bodyPr/>
                    <a:lstStyle/>
                    <a:p>
                      <a:pPr marR="0" indent="0" algn="ctr" rtl="0">
                        <a:lnSpc>
                          <a:spcPct val="119000"/>
                        </a:lnSpc>
                        <a:spcBef>
                          <a:spcPts val="0"/>
                        </a:spcBef>
                        <a:spcAft>
                          <a:spcPts val="600"/>
                        </a:spcAft>
                      </a:pPr>
                      <a:r>
                        <a:rPr lang="en-US" sz="1000" kern="1400">
                          <a:ln>
                            <a:noFill/>
                          </a:ln>
                          <a:solidFill>
                            <a:srgbClr val="FFFFFF"/>
                          </a:solidFill>
                          <a:effectLst/>
                          <a:latin typeface="Calibri" panose="020F0502020204030204" pitchFamily="34" charset="0"/>
                        </a:rPr>
                        <a:t>DESCRIPTION</a:t>
                      </a:r>
                      <a:endParaRPr lang="en-US" sz="1000" kern="1400">
                        <a:ln>
                          <a:noFill/>
                        </a:ln>
                        <a:solidFill>
                          <a:srgbClr val="000000"/>
                        </a:solidFill>
                        <a:effectLst/>
                        <a:latin typeface="Calibri" panose="020F0502020204030204" pitchFamily="34" charset="0"/>
                      </a:endParaRPr>
                    </a:p>
                  </a:txBody>
                  <a:tcPr marL="35383" marR="35383" marT="35383" marB="35383"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000000"/>
                    </a:solidFill>
                  </a:tcPr>
                </a:tc>
                <a:tc>
                  <a:txBody>
                    <a:bodyPr/>
                    <a:lstStyle/>
                    <a:p>
                      <a:pPr marR="0" indent="0" algn="ctr" rtl="0">
                        <a:lnSpc>
                          <a:spcPct val="119000"/>
                        </a:lnSpc>
                        <a:spcBef>
                          <a:spcPts val="0"/>
                        </a:spcBef>
                        <a:spcAft>
                          <a:spcPts val="600"/>
                        </a:spcAft>
                      </a:pPr>
                      <a:r>
                        <a:rPr lang="en-US" sz="1000" kern="1400">
                          <a:ln>
                            <a:noFill/>
                          </a:ln>
                          <a:solidFill>
                            <a:srgbClr val="FFFFFF"/>
                          </a:solidFill>
                          <a:effectLst/>
                          <a:latin typeface="Calibri" panose="020F0502020204030204" pitchFamily="34" charset="0"/>
                        </a:rPr>
                        <a:t>READING LEVEL</a:t>
                      </a:r>
                      <a:endParaRPr lang="en-US" sz="1000" kern="1400">
                        <a:ln>
                          <a:noFill/>
                        </a:ln>
                        <a:solidFill>
                          <a:srgbClr val="000000"/>
                        </a:solidFill>
                        <a:effectLst/>
                        <a:latin typeface="Calibri" panose="020F0502020204030204" pitchFamily="34" charset="0"/>
                      </a:endParaRPr>
                    </a:p>
                  </a:txBody>
                  <a:tcPr marL="35383" marR="35383" marT="35383" marB="35383" anchor="ctr">
                    <a:lnL w="6350" cap="flat" cmpd="sng" algn="ctr">
                      <a:solidFill>
                        <a:srgbClr val="80808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000000"/>
                    </a:solidFill>
                  </a:tcPr>
                </a:tc>
                <a:extLst>
                  <a:ext uri="{0D108BD9-81ED-4DB2-BD59-A6C34878D82A}">
                    <a16:rowId xmlns:a16="http://schemas.microsoft.com/office/drawing/2014/main" val="3352290596"/>
                  </a:ext>
                </a:extLst>
              </a:tr>
              <a:tr h="468125">
                <a:tc>
                  <a:txBody>
                    <a:bodyPr/>
                    <a:lstStyle/>
                    <a:p>
                      <a:pPr marR="0" indent="0" algn="l" rtl="0">
                        <a:lnSpc>
                          <a:spcPct val="119000"/>
                        </a:lnSpc>
                        <a:spcBef>
                          <a:spcPts val="0"/>
                        </a:spcBef>
                        <a:spcAft>
                          <a:spcPts val="600"/>
                        </a:spcAft>
                      </a:pPr>
                      <a:r>
                        <a:rPr lang="en-US" sz="1100" kern="1400">
                          <a:ln>
                            <a:noFill/>
                          </a:ln>
                          <a:solidFill>
                            <a:srgbClr val="000000"/>
                          </a:solidFill>
                          <a:effectLst/>
                          <a:latin typeface="Calibri" panose="020F0502020204030204" pitchFamily="34" charset="0"/>
                        </a:rPr>
                        <a:t>Henry and Mudge</a:t>
                      </a:r>
                      <a:endParaRPr lang="en-US" sz="1000" kern="1400">
                        <a:ln>
                          <a:noFill/>
                        </a:ln>
                        <a:solidFill>
                          <a:srgbClr val="000000"/>
                        </a:solidFill>
                        <a:effectLst/>
                        <a:latin typeface="Calibri" panose="020F0502020204030204" pitchFamily="34" charset="0"/>
                      </a:endParaRPr>
                    </a:p>
                  </a:txBody>
                  <a:tcPr marL="35383" marR="35383" marT="35383" marB="35383" anchor="ctr">
                    <a:lnL w="12700" cap="flat" cmpd="sng" algn="ctr">
                      <a:solidFill>
                        <a:srgbClr val="00000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tcPr>
                </a:tc>
                <a:tc>
                  <a:txBody>
                    <a:bodyPr/>
                    <a:lstStyle/>
                    <a:p>
                      <a:pPr marR="0" indent="0" algn="l" rtl="0">
                        <a:lnSpc>
                          <a:spcPct val="119000"/>
                        </a:lnSpc>
                        <a:spcBef>
                          <a:spcPts val="0"/>
                        </a:spcBef>
                        <a:spcAft>
                          <a:spcPts val="600"/>
                        </a:spcAft>
                      </a:pPr>
                      <a:r>
                        <a:rPr lang="en-US" sz="1100" kern="1400" dirty="0">
                          <a:ln>
                            <a:noFill/>
                          </a:ln>
                          <a:solidFill>
                            <a:srgbClr val="000000"/>
                          </a:solidFill>
                          <a:effectLst/>
                          <a:latin typeface="Calibri" panose="020F0502020204030204" pitchFamily="34" charset="0"/>
                        </a:rPr>
                        <a:t>Cynthia </a:t>
                      </a:r>
                      <a:r>
                        <a:rPr lang="en-US" sz="1100" kern="1400" dirty="0" err="1">
                          <a:ln>
                            <a:noFill/>
                          </a:ln>
                          <a:solidFill>
                            <a:srgbClr val="000000"/>
                          </a:solidFill>
                          <a:effectLst/>
                          <a:latin typeface="Calibri" panose="020F0502020204030204" pitchFamily="34" charset="0"/>
                        </a:rPr>
                        <a:t>Rylant</a:t>
                      </a:r>
                      <a:r>
                        <a:rPr lang="en-US" sz="1100" kern="1400" dirty="0">
                          <a:ln>
                            <a:noFill/>
                          </a:ln>
                          <a:solidFill>
                            <a:srgbClr val="000000"/>
                          </a:solidFill>
                          <a:effectLst/>
                          <a:latin typeface="Calibri" panose="020F0502020204030204" pitchFamily="34" charset="0"/>
                        </a:rPr>
                        <a:t>**</a:t>
                      </a:r>
                      <a:endParaRPr lang="en-US" sz="1000" kern="1400" dirty="0">
                        <a:ln>
                          <a:noFill/>
                        </a:ln>
                        <a:solidFill>
                          <a:srgbClr val="000000"/>
                        </a:solidFill>
                        <a:effectLst/>
                        <a:latin typeface="Calibri" panose="020F0502020204030204" pitchFamily="34" charset="0"/>
                      </a:endParaRPr>
                    </a:p>
                  </a:txBody>
                  <a:tcPr marL="35383" marR="35383" marT="35383" marB="35383"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tcPr>
                </a:tc>
                <a:tc>
                  <a:txBody>
                    <a:bodyPr/>
                    <a:lstStyle/>
                    <a:p>
                      <a:pPr marR="0" indent="0" algn="l" rtl="0">
                        <a:lnSpc>
                          <a:spcPct val="119000"/>
                        </a:lnSpc>
                        <a:spcBef>
                          <a:spcPts val="0"/>
                        </a:spcBef>
                        <a:spcAft>
                          <a:spcPts val="600"/>
                        </a:spcAft>
                      </a:pPr>
                      <a:r>
                        <a:rPr lang="en-US" sz="1100" kern="1400">
                          <a:ln>
                            <a:noFill/>
                          </a:ln>
                          <a:solidFill>
                            <a:srgbClr val="000000"/>
                          </a:solidFill>
                          <a:effectLst/>
                          <a:latin typeface="Calibri" panose="020F0502020204030204" pitchFamily="34" charset="0"/>
                        </a:rPr>
                        <a:t>Henry finds a friend in a big dog named Mudge.</a:t>
                      </a:r>
                      <a:endParaRPr lang="en-US" sz="1000" kern="1400">
                        <a:ln>
                          <a:noFill/>
                        </a:ln>
                        <a:solidFill>
                          <a:srgbClr val="000000"/>
                        </a:solidFill>
                        <a:effectLst/>
                        <a:latin typeface="Calibri" panose="020F0502020204030204" pitchFamily="34" charset="0"/>
                      </a:endParaRPr>
                    </a:p>
                  </a:txBody>
                  <a:tcPr marL="35383" marR="35383" marT="35383" marB="35383"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tcPr>
                </a:tc>
                <a:tc>
                  <a:txBody>
                    <a:bodyPr/>
                    <a:lstStyle/>
                    <a:p>
                      <a:pPr marR="0" indent="0" algn="ctr" rtl="0">
                        <a:lnSpc>
                          <a:spcPct val="119000"/>
                        </a:lnSpc>
                        <a:spcBef>
                          <a:spcPts val="0"/>
                        </a:spcBef>
                        <a:spcAft>
                          <a:spcPts val="600"/>
                        </a:spcAft>
                      </a:pPr>
                      <a:r>
                        <a:rPr lang="en-US" sz="1100" kern="1400">
                          <a:ln>
                            <a:noFill/>
                          </a:ln>
                          <a:solidFill>
                            <a:srgbClr val="000000"/>
                          </a:solidFill>
                          <a:effectLst/>
                          <a:latin typeface="Calibri" panose="020F0502020204030204" pitchFamily="34" charset="0"/>
                        </a:rPr>
                        <a:t>2.0-2.9</a:t>
                      </a:r>
                      <a:endParaRPr lang="en-US" sz="1000" kern="1400">
                        <a:ln>
                          <a:noFill/>
                        </a:ln>
                        <a:solidFill>
                          <a:srgbClr val="000000"/>
                        </a:solidFill>
                        <a:effectLst/>
                        <a:latin typeface="Calibri" panose="020F0502020204030204" pitchFamily="34" charset="0"/>
                      </a:endParaRPr>
                    </a:p>
                  </a:txBody>
                  <a:tcPr marL="35383" marR="35383" marT="35383" marB="35383" anchor="ctr">
                    <a:lnL w="6350" cap="flat" cmpd="sng" algn="ctr">
                      <a:solidFill>
                        <a:srgbClr val="80808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tcPr>
                </a:tc>
                <a:extLst>
                  <a:ext uri="{0D108BD9-81ED-4DB2-BD59-A6C34878D82A}">
                    <a16:rowId xmlns:a16="http://schemas.microsoft.com/office/drawing/2014/main" val="2478543615"/>
                  </a:ext>
                </a:extLst>
              </a:tr>
              <a:tr h="706051">
                <a:tc>
                  <a:txBody>
                    <a:bodyPr/>
                    <a:lstStyle/>
                    <a:p>
                      <a:pPr marR="0" indent="0" algn="l" rtl="0">
                        <a:lnSpc>
                          <a:spcPct val="119000"/>
                        </a:lnSpc>
                        <a:spcBef>
                          <a:spcPts val="0"/>
                        </a:spcBef>
                        <a:spcAft>
                          <a:spcPts val="600"/>
                        </a:spcAft>
                      </a:pPr>
                      <a:r>
                        <a:rPr lang="en-US" sz="1100" kern="1400" dirty="0">
                          <a:ln>
                            <a:noFill/>
                          </a:ln>
                          <a:solidFill>
                            <a:srgbClr val="000000"/>
                          </a:solidFill>
                          <a:effectLst/>
                          <a:latin typeface="Calibri" panose="020F0502020204030204" pitchFamily="34" charset="0"/>
                        </a:rPr>
                        <a:t>Annie and Snowball</a:t>
                      </a:r>
                      <a:endParaRPr lang="en-US" sz="1000" kern="1400" dirty="0">
                        <a:ln>
                          <a:noFill/>
                        </a:ln>
                        <a:solidFill>
                          <a:srgbClr val="000000"/>
                        </a:solidFill>
                        <a:effectLst/>
                        <a:latin typeface="Calibri" panose="020F0502020204030204" pitchFamily="34" charset="0"/>
                      </a:endParaRPr>
                    </a:p>
                  </a:txBody>
                  <a:tcPr marL="35383" marR="35383" marT="35383" marB="35383" anchor="ctr">
                    <a:lnL w="12700" cap="flat" cmpd="sng" algn="ctr">
                      <a:solidFill>
                        <a:srgbClr val="00000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tcPr>
                </a:tc>
                <a:tc>
                  <a:txBody>
                    <a:bodyPr/>
                    <a:lstStyle/>
                    <a:p>
                      <a:pPr marR="0" indent="0" algn="l" rtl="0">
                        <a:lnSpc>
                          <a:spcPct val="119000"/>
                        </a:lnSpc>
                        <a:spcBef>
                          <a:spcPts val="0"/>
                        </a:spcBef>
                        <a:spcAft>
                          <a:spcPts val="600"/>
                        </a:spcAft>
                      </a:pPr>
                      <a:r>
                        <a:rPr lang="en-US" sz="1100" kern="1400">
                          <a:ln>
                            <a:noFill/>
                          </a:ln>
                          <a:solidFill>
                            <a:srgbClr val="000000"/>
                          </a:solidFill>
                          <a:effectLst/>
                          <a:latin typeface="Calibri" panose="020F0502020204030204" pitchFamily="34" charset="0"/>
                        </a:rPr>
                        <a:t>Cynthia Rylant**</a:t>
                      </a:r>
                      <a:endParaRPr lang="en-US" sz="1000" kern="1400">
                        <a:ln>
                          <a:noFill/>
                        </a:ln>
                        <a:solidFill>
                          <a:srgbClr val="000000"/>
                        </a:solidFill>
                        <a:effectLst/>
                        <a:latin typeface="Calibri" panose="020F0502020204030204" pitchFamily="34" charset="0"/>
                      </a:endParaRPr>
                    </a:p>
                  </a:txBody>
                  <a:tcPr marL="35383" marR="35383" marT="35383" marB="35383"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tcPr>
                </a:tc>
                <a:tc>
                  <a:txBody>
                    <a:bodyPr/>
                    <a:lstStyle/>
                    <a:p>
                      <a:pPr marR="0" indent="0" algn="l" rtl="0">
                        <a:lnSpc>
                          <a:spcPct val="119000"/>
                        </a:lnSpc>
                        <a:spcBef>
                          <a:spcPts val="0"/>
                        </a:spcBef>
                        <a:spcAft>
                          <a:spcPts val="600"/>
                        </a:spcAft>
                      </a:pPr>
                      <a:r>
                        <a:rPr lang="en-US" sz="1100" kern="1400">
                          <a:ln>
                            <a:noFill/>
                          </a:ln>
                          <a:solidFill>
                            <a:srgbClr val="000000"/>
                          </a:solidFill>
                          <a:effectLst/>
                          <a:latin typeface="Calibri" panose="020F0502020204030204" pitchFamily="34" charset="0"/>
                        </a:rPr>
                        <a:t>Stories about Annie and her pet bunny Snowball. They sometimes go on adventures with her cousin Henry and his dog Mudge.</a:t>
                      </a:r>
                      <a:endParaRPr lang="en-US" sz="1000" kern="1400">
                        <a:ln>
                          <a:noFill/>
                        </a:ln>
                        <a:solidFill>
                          <a:srgbClr val="000000"/>
                        </a:solidFill>
                        <a:effectLst/>
                        <a:latin typeface="Calibri" panose="020F0502020204030204" pitchFamily="34" charset="0"/>
                      </a:endParaRPr>
                    </a:p>
                  </a:txBody>
                  <a:tcPr marL="35383" marR="35383" marT="35383" marB="35383"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tcPr>
                </a:tc>
                <a:tc>
                  <a:txBody>
                    <a:bodyPr/>
                    <a:lstStyle/>
                    <a:p>
                      <a:pPr marR="0" indent="0" algn="ctr" rtl="0">
                        <a:lnSpc>
                          <a:spcPct val="119000"/>
                        </a:lnSpc>
                        <a:spcBef>
                          <a:spcPts val="0"/>
                        </a:spcBef>
                        <a:spcAft>
                          <a:spcPts val="600"/>
                        </a:spcAft>
                      </a:pPr>
                      <a:r>
                        <a:rPr lang="en-US" sz="1100" kern="1400">
                          <a:ln>
                            <a:noFill/>
                          </a:ln>
                          <a:solidFill>
                            <a:srgbClr val="000000"/>
                          </a:solidFill>
                          <a:effectLst/>
                          <a:latin typeface="Calibri" panose="020F0502020204030204" pitchFamily="34" charset="0"/>
                        </a:rPr>
                        <a:t>2.1-3.1</a:t>
                      </a:r>
                      <a:endParaRPr lang="en-US" sz="1000" kern="1400">
                        <a:ln>
                          <a:noFill/>
                        </a:ln>
                        <a:solidFill>
                          <a:srgbClr val="000000"/>
                        </a:solidFill>
                        <a:effectLst/>
                        <a:latin typeface="Calibri" panose="020F0502020204030204" pitchFamily="34" charset="0"/>
                      </a:endParaRPr>
                    </a:p>
                  </a:txBody>
                  <a:tcPr marL="35383" marR="35383" marT="35383" marB="35383" anchor="ctr">
                    <a:lnL w="6350" cap="flat" cmpd="sng" algn="ctr">
                      <a:solidFill>
                        <a:srgbClr val="80808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tcPr>
                </a:tc>
                <a:extLst>
                  <a:ext uri="{0D108BD9-81ED-4DB2-BD59-A6C34878D82A}">
                    <a16:rowId xmlns:a16="http://schemas.microsoft.com/office/drawing/2014/main" val="271208639"/>
                  </a:ext>
                </a:extLst>
              </a:tr>
              <a:tr h="637263">
                <a:tc>
                  <a:txBody>
                    <a:bodyPr/>
                    <a:lstStyle/>
                    <a:p>
                      <a:pPr marR="0" indent="0" algn="l" rtl="0">
                        <a:lnSpc>
                          <a:spcPct val="119000"/>
                        </a:lnSpc>
                        <a:spcBef>
                          <a:spcPts val="0"/>
                        </a:spcBef>
                        <a:spcAft>
                          <a:spcPts val="600"/>
                        </a:spcAft>
                      </a:pPr>
                      <a:r>
                        <a:rPr lang="en-US" sz="1100" kern="1400">
                          <a:ln>
                            <a:noFill/>
                          </a:ln>
                          <a:solidFill>
                            <a:srgbClr val="000000"/>
                          </a:solidFill>
                          <a:effectLst/>
                          <a:latin typeface="Calibri" panose="020F0502020204030204" pitchFamily="34" charset="0"/>
                        </a:rPr>
                        <a:t>Mr. Putter and Tabby</a:t>
                      </a:r>
                      <a:endParaRPr lang="en-US" sz="1000" kern="1400">
                        <a:ln>
                          <a:noFill/>
                        </a:ln>
                        <a:solidFill>
                          <a:srgbClr val="000000"/>
                        </a:solidFill>
                        <a:effectLst/>
                        <a:latin typeface="Calibri" panose="020F0502020204030204" pitchFamily="34" charset="0"/>
                      </a:endParaRPr>
                    </a:p>
                  </a:txBody>
                  <a:tcPr marL="35383" marR="35383" marT="35383" marB="35383" anchor="ctr">
                    <a:lnL w="12700" cap="flat" cmpd="sng" algn="ctr">
                      <a:solidFill>
                        <a:srgbClr val="00000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tcPr>
                </a:tc>
                <a:tc>
                  <a:txBody>
                    <a:bodyPr/>
                    <a:lstStyle/>
                    <a:p>
                      <a:pPr marR="0" indent="0" algn="l" rtl="0">
                        <a:lnSpc>
                          <a:spcPct val="119000"/>
                        </a:lnSpc>
                        <a:spcBef>
                          <a:spcPts val="0"/>
                        </a:spcBef>
                        <a:spcAft>
                          <a:spcPts val="600"/>
                        </a:spcAft>
                      </a:pPr>
                      <a:r>
                        <a:rPr lang="en-US" sz="1100" kern="1400">
                          <a:ln>
                            <a:noFill/>
                          </a:ln>
                          <a:solidFill>
                            <a:srgbClr val="000000"/>
                          </a:solidFill>
                          <a:effectLst/>
                          <a:latin typeface="Calibri" panose="020F0502020204030204" pitchFamily="34" charset="0"/>
                        </a:rPr>
                        <a:t>Cynthia Rylant**</a:t>
                      </a:r>
                      <a:endParaRPr lang="en-US" sz="1000" kern="1400">
                        <a:ln>
                          <a:noFill/>
                        </a:ln>
                        <a:solidFill>
                          <a:srgbClr val="000000"/>
                        </a:solidFill>
                        <a:effectLst/>
                        <a:latin typeface="Calibri" panose="020F0502020204030204" pitchFamily="34" charset="0"/>
                      </a:endParaRPr>
                    </a:p>
                  </a:txBody>
                  <a:tcPr marL="35383" marR="35383" marT="35383" marB="35383"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tcPr>
                </a:tc>
                <a:tc>
                  <a:txBody>
                    <a:bodyPr/>
                    <a:lstStyle/>
                    <a:p>
                      <a:pPr marR="0" indent="0" algn="l" rtl="0">
                        <a:lnSpc>
                          <a:spcPct val="119000"/>
                        </a:lnSpc>
                        <a:spcBef>
                          <a:spcPts val="0"/>
                        </a:spcBef>
                        <a:spcAft>
                          <a:spcPts val="600"/>
                        </a:spcAft>
                      </a:pPr>
                      <a:r>
                        <a:rPr lang="en-US" sz="1100" kern="1400" dirty="0">
                          <a:ln>
                            <a:noFill/>
                          </a:ln>
                          <a:solidFill>
                            <a:srgbClr val="000000"/>
                          </a:solidFill>
                          <a:effectLst/>
                          <a:latin typeface="Calibri" panose="020F0502020204030204" pitchFamily="34" charset="0"/>
                        </a:rPr>
                        <a:t>Mr. Putter is lonely until he gets a cat he names Tabby. They engage in hilarious escapades.</a:t>
                      </a:r>
                      <a:endParaRPr lang="en-US" sz="1000" kern="1400" dirty="0">
                        <a:ln>
                          <a:noFill/>
                        </a:ln>
                        <a:solidFill>
                          <a:srgbClr val="000000"/>
                        </a:solidFill>
                        <a:effectLst/>
                        <a:latin typeface="Calibri" panose="020F0502020204030204" pitchFamily="34" charset="0"/>
                      </a:endParaRPr>
                    </a:p>
                  </a:txBody>
                  <a:tcPr marL="35383" marR="35383" marT="35383" marB="35383"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tcPr>
                </a:tc>
                <a:tc>
                  <a:txBody>
                    <a:bodyPr/>
                    <a:lstStyle/>
                    <a:p>
                      <a:pPr marR="0" indent="0" algn="ctr" rtl="0">
                        <a:lnSpc>
                          <a:spcPct val="119000"/>
                        </a:lnSpc>
                        <a:spcBef>
                          <a:spcPts val="0"/>
                        </a:spcBef>
                        <a:spcAft>
                          <a:spcPts val="600"/>
                        </a:spcAft>
                      </a:pPr>
                      <a:r>
                        <a:rPr lang="en-US" sz="1100" kern="1400">
                          <a:ln>
                            <a:noFill/>
                          </a:ln>
                          <a:solidFill>
                            <a:srgbClr val="000000"/>
                          </a:solidFill>
                          <a:effectLst/>
                          <a:latin typeface="Calibri" panose="020F0502020204030204" pitchFamily="34" charset="0"/>
                        </a:rPr>
                        <a:t>2.0-3.5</a:t>
                      </a:r>
                      <a:endParaRPr lang="en-US" sz="1000" kern="1400">
                        <a:ln>
                          <a:noFill/>
                        </a:ln>
                        <a:solidFill>
                          <a:srgbClr val="000000"/>
                        </a:solidFill>
                        <a:effectLst/>
                        <a:latin typeface="Calibri" panose="020F0502020204030204" pitchFamily="34" charset="0"/>
                      </a:endParaRPr>
                    </a:p>
                  </a:txBody>
                  <a:tcPr marL="35383" marR="35383" marT="35383" marB="35383" anchor="ctr">
                    <a:lnL w="6350" cap="flat" cmpd="sng" algn="ctr">
                      <a:solidFill>
                        <a:srgbClr val="80808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tcPr>
                </a:tc>
                <a:extLst>
                  <a:ext uri="{0D108BD9-81ED-4DB2-BD59-A6C34878D82A}">
                    <a16:rowId xmlns:a16="http://schemas.microsoft.com/office/drawing/2014/main" val="1887198839"/>
                  </a:ext>
                </a:extLst>
              </a:tr>
              <a:tr h="444254">
                <a:tc>
                  <a:txBody>
                    <a:bodyPr/>
                    <a:lstStyle/>
                    <a:p>
                      <a:pPr marR="0" indent="0" algn="l" rtl="0">
                        <a:lnSpc>
                          <a:spcPct val="119000"/>
                        </a:lnSpc>
                        <a:spcBef>
                          <a:spcPts val="0"/>
                        </a:spcBef>
                        <a:spcAft>
                          <a:spcPts val="600"/>
                        </a:spcAft>
                      </a:pPr>
                      <a:r>
                        <a:rPr lang="en-US" sz="1100" kern="1400">
                          <a:ln>
                            <a:noFill/>
                          </a:ln>
                          <a:solidFill>
                            <a:srgbClr val="000000"/>
                          </a:solidFill>
                          <a:effectLst/>
                          <a:latin typeface="Calibri" panose="020F0502020204030204" pitchFamily="34" charset="0"/>
                        </a:rPr>
                        <a:t>Frog and Toad</a:t>
                      </a:r>
                      <a:endParaRPr lang="en-US" sz="1000" kern="1400">
                        <a:ln>
                          <a:noFill/>
                        </a:ln>
                        <a:solidFill>
                          <a:srgbClr val="000000"/>
                        </a:solidFill>
                        <a:effectLst/>
                        <a:latin typeface="Calibri" panose="020F0502020204030204" pitchFamily="34" charset="0"/>
                      </a:endParaRPr>
                    </a:p>
                  </a:txBody>
                  <a:tcPr marL="35383" marR="35383" marT="35383" marB="35383" anchor="ctr">
                    <a:lnL w="12700" cap="flat" cmpd="sng" algn="ctr">
                      <a:solidFill>
                        <a:srgbClr val="00000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tcPr>
                </a:tc>
                <a:tc>
                  <a:txBody>
                    <a:bodyPr/>
                    <a:lstStyle/>
                    <a:p>
                      <a:pPr marR="0" indent="0" algn="l" rtl="0">
                        <a:lnSpc>
                          <a:spcPct val="119000"/>
                        </a:lnSpc>
                        <a:spcBef>
                          <a:spcPts val="0"/>
                        </a:spcBef>
                        <a:spcAft>
                          <a:spcPts val="600"/>
                        </a:spcAft>
                      </a:pPr>
                      <a:r>
                        <a:rPr lang="en-US" sz="1100" kern="1400">
                          <a:ln>
                            <a:noFill/>
                          </a:ln>
                          <a:solidFill>
                            <a:srgbClr val="000000"/>
                          </a:solidFill>
                          <a:effectLst/>
                          <a:latin typeface="Calibri" panose="020F0502020204030204" pitchFamily="34" charset="0"/>
                        </a:rPr>
                        <a:t>Arnold Lobel**</a:t>
                      </a:r>
                      <a:endParaRPr lang="en-US" sz="1000" kern="1400">
                        <a:ln>
                          <a:noFill/>
                        </a:ln>
                        <a:solidFill>
                          <a:srgbClr val="000000"/>
                        </a:solidFill>
                        <a:effectLst/>
                        <a:latin typeface="Calibri" panose="020F0502020204030204" pitchFamily="34" charset="0"/>
                      </a:endParaRPr>
                    </a:p>
                  </a:txBody>
                  <a:tcPr marL="35383" marR="35383" marT="35383" marB="35383"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tcPr>
                </a:tc>
                <a:tc>
                  <a:txBody>
                    <a:bodyPr/>
                    <a:lstStyle/>
                    <a:p>
                      <a:pPr marR="0" indent="0" algn="l" rtl="0">
                        <a:lnSpc>
                          <a:spcPct val="119000"/>
                        </a:lnSpc>
                        <a:spcBef>
                          <a:spcPts val="0"/>
                        </a:spcBef>
                        <a:spcAft>
                          <a:spcPts val="600"/>
                        </a:spcAft>
                      </a:pPr>
                      <a:r>
                        <a:rPr lang="en-US" sz="1100" kern="1400">
                          <a:ln>
                            <a:noFill/>
                          </a:ln>
                          <a:solidFill>
                            <a:srgbClr val="000000"/>
                          </a:solidFill>
                          <a:effectLst/>
                          <a:latin typeface="Calibri" panose="020F0502020204030204" pitchFamily="34" charset="0"/>
                        </a:rPr>
                        <a:t>Frog and Toad are best friends who are quite different. </a:t>
                      </a:r>
                      <a:endParaRPr lang="en-US" sz="1000" kern="1400">
                        <a:ln>
                          <a:noFill/>
                        </a:ln>
                        <a:solidFill>
                          <a:srgbClr val="000000"/>
                        </a:solidFill>
                        <a:effectLst/>
                        <a:latin typeface="Calibri" panose="020F0502020204030204" pitchFamily="34" charset="0"/>
                      </a:endParaRPr>
                    </a:p>
                  </a:txBody>
                  <a:tcPr marL="35383" marR="35383" marT="35383" marB="35383"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tcPr>
                </a:tc>
                <a:tc>
                  <a:txBody>
                    <a:bodyPr/>
                    <a:lstStyle/>
                    <a:p>
                      <a:pPr marR="0" indent="0" algn="ctr" rtl="0">
                        <a:lnSpc>
                          <a:spcPct val="119000"/>
                        </a:lnSpc>
                        <a:spcBef>
                          <a:spcPts val="0"/>
                        </a:spcBef>
                        <a:spcAft>
                          <a:spcPts val="600"/>
                        </a:spcAft>
                      </a:pPr>
                      <a:r>
                        <a:rPr lang="en-US" sz="1100" kern="1400">
                          <a:ln>
                            <a:noFill/>
                          </a:ln>
                          <a:solidFill>
                            <a:srgbClr val="000000"/>
                          </a:solidFill>
                          <a:effectLst/>
                          <a:latin typeface="Calibri" panose="020F0502020204030204" pitchFamily="34" charset="0"/>
                        </a:rPr>
                        <a:t>2.1-2.6</a:t>
                      </a:r>
                      <a:endParaRPr lang="en-US" sz="1000" kern="1400">
                        <a:ln>
                          <a:noFill/>
                        </a:ln>
                        <a:solidFill>
                          <a:srgbClr val="000000"/>
                        </a:solidFill>
                        <a:effectLst/>
                        <a:latin typeface="Calibri" panose="020F0502020204030204" pitchFamily="34" charset="0"/>
                      </a:endParaRPr>
                    </a:p>
                  </a:txBody>
                  <a:tcPr marL="35383" marR="35383" marT="35383" marB="35383" anchor="ctr">
                    <a:lnL w="6350" cap="flat" cmpd="sng" algn="ctr">
                      <a:solidFill>
                        <a:srgbClr val="80808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tcPr>
                </a:tc>
                <a:extLst>
                  <a:ext uri="{0D108BD9-81ED-4DB2-BD59-A6C34878D82A}">
                    <a16:rowId xmlns:a16="http://schemas.microsoft.com/office/drawing/2014/main" val="2589942796"/>
                  </a:ext>
                </a:extLst>
              </a:tr>
              <a:tr h="637263">
                <a:tc>
                  <a:txBody>
                    <a:bodyPr/>
                    <a:lstStyle/>
                    <a:p>
                      <a:pPr marR="0" indent="0" algn="l" rtl="0">
                        <a:lnSpc>
                          <a:spcPct val="119000"/>
                        </a:lnSpc>
                        <a:spcBef>
                          <a:spcPts val="0"/>
                        </a:spcBef>
                        <a:spcAft>
                          <a:spcPts val="600"/>
                        </a:spcAft>
                      </a:pPr>
                      <a:r>
                        <a:rPr lang="en-US" sz="1100" kern="1400" dirty="0">
                          <a:ln>
                            <a:noFill/>
                          </a:ln>
                          <a:solidFill>
                            <a:srgbClr val="000000"/>
                          </a:solidFill>
                          <a:effectLst/>
                          <a:latin typeface="Calibri" panose="020F0502020204030204" pitchFamily="34" charset="0"/>
                        </a:rPr>
                        <a:t>If You Give a… [Mouse a Cookie, etc.]</a:t>
                      </a:r>
                      <a:endParaRPr lang="en-US" sz="1000" kern="1400" dirty="0">
                        <a:ln>
                          <a:noFill/>
                        </a:ln>
                        <a:solidFill>
                          <a:srgbClr val="000000"/>
                        </a:solidFill>
                        <a:effectLst/>
                        <a:latin typeface="Calibri" panose="020F0502020204030204" pitchFamily="34" charset="0"/>
                      </a:endParaRPr>
                    </a:p>
                  </a:txBody>
                  <a:tcPr marL="35383" marR="35383" marT="35383" marB="35383" anchor="ctr">
                    <a:lnL w="12700" cap="flat" cmpd="sng" algn="ctr">
                      <a:solidFill>
                        <a:srgbClr val="00000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tcPr>
                </a:tc>
                <a:tc>
                  <a:txBody>
                    <a:bodyPr/>
                    <a:lstStyle/>
                    <a:p>
                      <a:pPr marR="0" indent="0" algn="l" rtl="0">
                        <a:lnSpc>
                          <a:spcPct val="119000"/>
                        </a:lnSpc>
                        <a:spcBef>
                          <a:spcPts val="0"/>
                        </a:spcBef>
                        <a:spcAft>
                          <a:spcPts val="600"/>
                        </a:spcAft>
                      </a:pPr>
                      <a:r>
                        <a:rPr lang="en-US" sz="1100" kern="1400">
                          <a:ln>
                            <a:noFill/>
                          </a:ln>
                          <a:solidFill>
                            <a:srgbClr val="000000"/>
                          </a:solidFill>
                          <a:effectLst/>
                          <a:latin typeface="Calibri" panose="020F0502020204030204" pitchFamily="34" charset="0"/>
                        </a:rPr>
                        <a:t>Laura Numeroff**</a:t>
                      </a:r>
                      <a:endParaRPr lang="en-US" sz="1000" kern="1400">
                        <a:ln>
                          <a:noFill/>
                        </a:ln>
                        <a:solidFill>
                          <a:srgbClr val="000000"/>
                        </a:solidFill>
                        <a:effectLst/>
                        <a:latin typeface="Calibri" panose="020F0502020204030204" pitchFamily="34" charset="0"/>
                      </a:endParaRPr>
                    </a:p>
                  </a:txBody>
                  <a:tcPr marL="35383" marR="35383" marT="35383" marB="35383"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tcPr>
                </a:tc>
                <a:tc>
                  <a:txBody>
                    <a:bodyPr/>
                    <a:lstStyle/>
                    <a:p>
                      <a:pPr marR="0" indent="0" algn="l" rtl="0">
                        <a:lnSpc>
                          <a:spcPct val="119000"/>
                        </a:lnSpc>
                        <a:spcBef>
                          <a:spcPts val="0"/>
                        </a:spcBef>
                        <a:spcAft>
                          <a:spcPts val="600"/>
                        </a:spcAft>
                      </a:pPr>
                      <a:r>
                        <a:rPr lang="en-US" sz="1100" kern="1400">
                          <a:ln>
                            <a:noFill/>
                          </a:ln>
                          <a:solidFill>
                            <a:srgbClr val="000000"/>
                          </a:solidFill>
                          <a:effectLst/>
                          <a:latin typeface="Calibri" panose="020F0502020204030204" pitchFamily="34" charset="0"/>
                        </a:rPr>
                        <a:t>Stories about the effect of one little action and what the little boy’s day looks like because of it.</a:t>
                      </a:r>
                      <a:endParaRPr lang="en-US" sz="1000" kern="1400">
                        <a:ln>
                          <a:noFill/>
                        </a:ln>
                        <a:solidFill>
                          <a:srgbClr val="000000"/>
                        </a:solidFill>
                        <a:effectLst/>
                        <a:latin typeface="Calibri" panose="020F0502020204030204" pitchFamily="34" charset="0"/>
                      </a:endParaRPr>
                    </a:p>
                  </a:txBody>
                  <a:tcPr marL="35383" marR="35383" marT="35383" marB="35383"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tcPr>
                </a:tc>
                <a:tc>
                  <a:txBody>
                    <a:bodyPr/>
                    <a:lstStyle/>
                    <a:p>
                      <a:pPr marR="0" indent="0" algn="ctr" rtl="0">
                        <a:lnSpc>
                          <a:spcPct val="119000"/>
                        </a:lnSpc>
                        <a:spcBef>
                          <a:spcPts val="0"/>
                        </a:spcBef>
                        <a:spcAft>
                          <a:spcPts val="600"/>
                        </a:spcAft>
                      </a:pPr>
                      <a:r>
                        <a:rPr lang="en-US" sz="1100" kern="1400">
                          <a:ln>
                            <a:noFill/>
                          </a:ln>
                          <a:solidFill>
                            <a:srgbClr val="000000"/>
                          </a:solidFill>
                          <a:effectLst/>
                          <a:latin typeface="Calibri" panose="020F0502020204030204" pitchFamily="34" charset="0"/>
                        </a:rPr>
                        <a:t>2.1-2.6</a:t>
                      </a:r>
                      <a:endParaRPr lang="en-US" sz="1000" kern="1400">
                        <a:ln>
                          <a:noFill/>
                        </a:ln>
                        <a:solidFill>
                          <a:srgbClr val="000000"/>
                        </a:solidFill>
                        <a:effectLst/>
                        <a:latin typeface="Calibri" panose="020F0502020204030204" pitchFamily="34" charset="0"/>
                      </a:endParaRPr>
                    </a:p>
                  </a:txBody>
                  <a:tcPr marL="35383" marR="35383" marT="35383" marB="35383" anchor="ctr">
                    <a:lnL w="6350" cap="flat" cmpd="sng" algn="ctr">
                      <a:solidFill>
                        <a:srgbClr val="80808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tcPr>
                </a:tc>
                <a:extLst>
                  <a:ext uri="{0D108BD9-81ED-4DB2-BD59-A6C34878D82A}">
                    <a16:rowId xmlns:a16="http://schemas.microsoft.com/office/drawing/2014/main" val="3481545938"/>
                  </a:ext>
                </a:extLst>
              </a:tr>
              <a:tr h="637263">
                <a:tc>
                  <a:txBody>
                    <a:bodyPr/>
                    <a:lstStyle/>
                    <a:p>
                      <a:pPr marR="0" indent="0" algn="l" rtl="0">
                        <a:lnSpc>
                          <a:spcPct val="119000"/>
                        </a:lnSpc>
                        <a:spcBef>
                          <a:spcPts val="0"/>
                        </a:spcBef>
                        <a:spcAft>
                          <a:spcPts val="600"/>
                        </a:spcAft>
                      </a:pPr>
                      <a:r>
                        <a:rPr lang="en-US" sz="1100" kern="1400">
                          <a:ln>
                            <a:noFill/>
                          </a:ln>
                          <a:solidFill>
                            <a:srgbClr val="000000"/>
                          </a:solidFill>
                          <a:effectLst/>
                          <a:latin typeface="Calibri" panose="020F0502020204030204" pitchFamily="34" charset="0"/>
                        </a:rPr>
                        <a:t>Curious George</a:t>
                      </a:r>
                      <a:endParaRPr lang="en-US" sz="1000" kern="1400">
                        <a:ln>
                          <a:noFill/>
                        </a:ln>
                        <a:solidFill>
                          <a:srgbClr val="000000"/>
                        </a:solidFill>
                        <a:effectLst/>
                        <a:latin typeface="Calibri" panose="020F0502020204030204" pitchFamily="34" charset="0"/>
                      </a:endParaRPr>
                    </a:p>
                  </a:txBody>
                  <a:tcPr marL="35383" marR="35383" marT="35383" marB="35383" anchor="ctr">
                    <a:lnL w="12700" cap="flat" cmpd="sng" algn="ctr">
                      <a:solidFill>
                        <a:srgbClr val="00000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tcPr>
                </a:tc>
                <a:tc>
                  <a:txBody>
                    <a:bodyPr/>
                    <a:lstStyle/>
                    <a:p>
                      <a:pPr marR="0" indent="0" algn="l" rtl="0">
                        <a:lnSpc>
                          <a:spcPct val="119000"/>
                        </a:lnSpc>
                        <a:spcBef>
                          <a:spcPts val="0"/>
                        </a:spcBef>
                        <a:spcAft>
                          <a:spcPts val="600"/>
                        </a:spcAft>
                      </a:pPr>
                      <a:r>
                        <a:rPr lang="en-US" sz="1100" kern="1400">
                          <a:ln>
                            <a:noFill/>
                          </a:ln>
                          <a:solidFill>
                            <a:srgbClr val="000000"/>
                          </a:solidFill>
                          <a:effectLst/>
                          <a:latin typeface="Calibri" panose="020F0502020204030204" pitchFamily="34" charset="0"/>
                        </a:rPr>
                        <a:t>H. R. Rey</a:t>
                      </a:r>
                      <a:endParaRPr lang="en-US" sz="1000" kern="1400">
                        <a:ln>
                          <a:noFill/>
                        </a:ln>
                        <a:solidFill>
                          <a:srgbClr val="000000"/>
                        </a:solidFill>
                        <a:effectLst/>
                        <a:latin typeface="Calibri" panose="020F0502020204030204" pitchFamily="34" charset="0"/>
                      </a:endParaRPr>
                    </a:p>
                  </a:txBody>
                  <a:tcPr marL="35383" marR="35383" marT="35383" marB="35383"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tcPr>
                </a:tc>
                <a:tc>
                  <a:txBody>
                    <a:bodyPr/>
                    <a:lstStyle/>
                    <a:p>
                      <a:pPr marR="0" indent="0" algn="l" rtl="0">
                        <a:lnSpc>
                          <a:spcPct val="119000"/>
                        </a:lnSpc>
                        <a:spcBef>
                          <a:spcPts val="0"/>
                        </a:spcBef>
                        <a:spcAft>
                          <a:spcPts val="600"/>
                        </a:spcAft>
                      </a:pPr>
                      <a:r>
                        <a:rPr lang="en-US" sz="1100" kern="1400">
                          <a:ln>
                            <a:noFill/>
                          </a:ln>
                          <a:solidFill>
                            <a:srgbClr val="000000"/>
                          </a:solidFill>
                          <a:effectLst/>
                          <a:latin typeface="Calibri" panose="020F0502020204030204" pitchFamily="34" charset="0"/>
                        </a:rPr>
                        <a:t>George is a mischievous little monkey who seems to always get into trouble but ends up saving the day!</a:t>
                      </a:r>
                      <a:endParaRPr lang="en-US" sz="1000" kern="1400">
                        <a:ln>
                          <a:noFill/>
                        </a:ln>
                        <a:solidFill>
                          <a:srgbClr val="000000"/>
                        </a:solidFill>
                        <a:effectLst/>
                        <a:latin typeface="Calibri" panose="020F0502020204030204" pitchFamily="34" charset="0"/>
                      </a:endParaRPr>
                    </a:p>
                  </a:txBody>
                  <a:tcPr marL="35383" marR="35383" marT="35383" marB="35383"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tcPr>
                </a:tc>
                <a:tc>
                  <a:txBody>
                    <a:bodyPr/>
                    <a:lstStyle/>
                    <a:p>
                      <a:pPr marR="0" indent="0" algn="ctr" rtl="0">
                        <a:lnSpc>
                          <a:spcPct val="119000"/>
                        </a:lnSpc>
                        <a:spcBef>
                          <a:spcPts val="0"/>
                        </a:spcBef>
                        <a:spcAft>
                          <a:spcPts val="600"/>
                        </a:spcAft>
                      </a:pPr>
                      <a:r>
                        <a:rPr lang="en-US" sz="1100" kern="1400">
                          <a:ln>
                            <a:noFill/>
                          </a:ln>
                          <a:solidFill>
                            <a:srgbClr val="000000"/>
                          </a:solidFill>
                          <a:effectLst/>
                          <a:latin typeface="Calibri" panose="020F0502020204030204" pitchFamily="34" charset="0"/>
                        </a:rPr>
                        <a:t>2.1-3.1</a:t>
                      </a:r>
                      <a:endParaRPr lang="en-US" sz="1000" kern="1400">
                        <a:ln>
                          <a:noFill/>
                        </a:ln>
                        <a:solidFill>
                          <a:srgbClr val="000000"/>
                        </a:solidFill>
                        <a:effectLst/>
                        <a:latin typeface="Calibri" panose="020F0502020204030204" pitchFamily="34" charset="0"/>
                      </a:endParaRPr>
                    </a:p>
                  </a:txBody>
                  <a:tcPr marL="35383" marR="35383" marT="35383" marB="35383" anchor="ctr">
                    <a:lnL w="6350" cap="flat" cmpd="sng" algn="ctr">
                      <a:solidFill>
                        <a:srgbClr val="80808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tcPr>
                </a:tc>
                <a:extLst>
                  <a:ext uri="{0D108BD9-81ED-4DB2-BD59-A6C34878D82A}">
                    <a16:rowId xmlns:a16="http://schemas.microsoft.com/office/drawing/2014/main" val="3485896636"/>
                  </a:ext>
                </a:extLst>
              </a:tr>
              <a:tr h="444254">
                <a:tc>
                  <a:txBody>
                    <a:bodyPr/>
                    <a:lstStyle/>
                    <a:p>
                      <a:pPr marR="0" indent="0" algn="l" rtl="0">
                        <a:lnSpc>
                          <a:spcPct val="119000"/>
                        </a:lnSpc>
                        <a:spcBef>
                          <a:spcPts val="0"/>
                        </a:spcBef>
                        <a:spcAft>
                          <a:spcPts val="600"/>
                        </a:spcAft>
                      </a:pPr>
                      <a:r>
                        <a:rPr lang="en-US" sz="1100" kern="1400" dirty="0">
                          <a:ln>
                            <a:noFill/>
                          </a:ln>
                          <a:solidFill>
                            <a:srgbClr val="000000"/>
                          </a:solidFill>
                          <a:effectLst/>
                          <a:latin typeface="Calibri" panose="020F0502020204030204" pitchFamily="34" charset="0"/>
                        </a:rPr>
                        <a:t>Nate the Great</a:t>
                      </a:r>
                      <a:endParaRPr lang="en-US" sz="1000" kern="1400" dirty="0">
                        <a:ln>
                          <a:noFill/>
                        </a:ln>
                        <a:solidFill>
                          <a:srgbClr val="000000"/>
                        </a:solidFill>
                        <a:effectLst/>
                        <a:latin typeface="Calibri" panose="020F0502020204030204" pitchFamily="34" charset="0"/>
                      </a:endParaRPr>
                    </a:p>
                  </a:txBody>
                  <a:tcPr marL="35383" marR="35383" marT="35383" marB="35383" anchor="ctr">
                    <a:lnL w="12700" cap="flat" cmpd="sng" algn="ctr">
                      <a:solidFill>
                        <a:srgbClr val="00000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tcPr>
                </a:tc>
                <a:tc>
                  <a:txBody>
                    <a:bodyPr/>
                    <a:lstStyle/>
                    <a:p>
                      <a:pPr marR="0" indent="0" algn="l" rtl="0">
                        <a:lnSpc>
                          <a:spcPct val="119000"/>
                        </a:lnSpc>
                        <a:spcBef>
                          <a:spcPts val="0"/>
                        </a:spcBef>
                        <a:spcAft>
                          <a:spcPts val="600"/>
                        </a:spcAft>
                      </a:pPr>
                      <a:r>
                        <a:rPr lang="en-US" sz="1100" kern="1400">
                          <a:ln>
                            <a:noFill/>
                          </a:ln>
                          <a:solidFill>
                            <a:srgbClr val="000000"/>
                          </a:solidFill>
                          <a:effectLst/>
                          <a:latin typeface="Calibri" panose="020F0502020204030204" pitchFamily="34" charset="0"/>
                        </a:rPr>
                        <a:t>Marjorie Sharmat</a:t>
                      </a:r>
                      <a:endParaRPr lang="en-US" sz="1000" kern="1400">
                        <a:ln>
                          <a:noFill/>
                        </a:ln>
                        <a:solidFill>
                          <a:srgbClr val="000000"/>
                        </a:solidFill>
                        <a:effectLst/>
                        <a:latin typeface="Calibri" panose="020F0502020204030204" pitchFamily="34" charset="0"/>
                      </a:endParaRPr>
                    </a:p>
                  </a:txBody>
                  <a:tcPr marL="35383" marR="35383" marT="35383" marB="35383"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tcPr>
                </a:tc>
                <a:tc>
                  <a:txBody>
                    <a:bodyPr/>
                    <a:lstStyle/>
                    <a:p>
                      <a:pPr marR="0" indent="0" algn="l" rtl="0">
                        <a:lnSpc>
                          <a:spcPct val="119000"/>
                        </a:lnSpc>
                        <a:spcBef>
                          <a:spcPts val="0"/>
                        </a:spcBef>
                        <a:spcAft>
                          <a:spcPts val="600"/>
                        </a:spcAft>
                      </a:pPr>
                      <a:r>
                        <a:rPr lang="en-US" sz="1100" kern="1400">
                          <a:ln>
                            <a:noFill/>
                          </a:ln>
                          <a:solidFill>
                            <a:srgbClr val="000000"/>
                          </a:solidFill>
                          <a:effectLst/>
                          <a:latin typeface="Calibri" panose="020F0502020204030204" pitchFamily="34" charset="0"/>
                        </a:rPr>
                        <a:t>A boy detective who solves mysteries on his own.</a:t>
                      </a:r>
                      <a:endParaRPr lang="en-US" sz="1000" kern="1400">
                        <a:ln>
                          <a:noFill/>
                        </a:ln>
                        <a:solidFill>
                          <a:srgbClr val="000000"/>
                        </a:solidFill>
                        <a:effectLst/>
                        <a:latin typeface="Calibri" panose="020F0502020204030204" pitchFamily="34" charset="0"/>
                      </a:endParaRPr>
                    </a:p>
                  </a:txBody>
                  <a:tcPr marL="35383" marR="35383" marT="35383" marB="35383"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tcPr>
                </a:tc>
                <a:tc>
                  <a:txBody>
                    <a:bodyPr/>
                    <a:lstStyle/>
                    <a:p>
                      <a:pPr marR="0" indent="0" algn="ctr" rtl="0">
                        <a:lnSpc>
                          <a:spcPct val="119000"/>
                        </a:lnSpc>
                        <a:spcBef>
                          <a:spcPts val="0"/>
                        </a:spcBef>
                        <a:spcAft>
                          <a:spcPts val="600"/>
                        </a:spcAft>
                      </a:pPr>
                      <a:r>
                        <a:rPr lang="en-US" sz="1100" kern="1400">
                          <a:ln>
                            <a:noFill/>
                          </a:ln>
                          <a:solidFill>
                            <a:srgbClr val="000000"/>
                          </a:solidFill>
                          <a:effectLst/>
                          <a:latin typeface="Calibri" panose="020F0502020204030204" pitchFamily="34" charset="0"/>
                        </a:rPr>
                        <a:t>2.1-3.3</a:t>
                      </a:r>
                      <a:endParaRPr lang="en-US" sz="1000" kern="1400">
                        <a:ln>
                          <a:noFill/>
                        </a:ln>
                        <a:solidFill>
                          <a:srgbClr val="000000"/>
                        </a:solidFill>
                        <a:effectLst/>
                        <a:latin typeface="Calibri" panose="020F0502020204030204" pitchFamily="34" charset="0"/>
                      </a:endParaRPr>
                    </a:p>
                  </a:txBody>
                  <a:tcPr marL="35383" marR="35383" marT="35383" marB="35383" anchor="ctr">
                    <a:lnL w="6350" cap="flat" cmpd="sng" algn="ctr">
                      <a:solidFill>
                        <a:srgbClr val="80808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tcPr>
                </a:tc>
                <a:extLst>
                  <a:ext uri="{0D108BD9-81ED-4DB2-BD59-A6C34878D82A}">
                    <a16:rowId xmlns:a16="http://schemas.microsoft.com/office/drawing/2014/main" val="1679049251"/>
                  </a:ext>
                </a:extLst>
              </a:tr>
              <a:tr h="444254">
                <a:tc>
                  <a:txBody>
                    <a:bodyPr/>
                    <a:lstStyle/>
                    <a:p>
                      <a:pPr marR="0" indent="0" algn="l" rtl="0">
                        <a:lnSpc>
                          <a:spcPct val="119000"/>
                        </a:lnSpc>
                        <a:spcBef>
                          <a:spcPts val="0"/>
                        </a:spcBef>
                        <a:spcAft>
                          <a:spcPts val="600"/>
                        </a:spcAft>
                      </a:pPr>
                      <a:r>
                        <a:rPr lang="en-US" sz="1100" kern="1400" dirty="0">
                          <a:ln>
                            <a:noFill/>
                          </a:ln>
                          <a:solidFill>
                            <a:srgbClr val="000000"/>
                          </a:solidFill>
                          <a:effectLst/>
                          <a:latin typeface="Calibri" panose="020F0502020204030204" pitchFamily="34" charset="0"/>
                        </a:rPr>
                        <a:t>Harold and the Purple Crayon</a:t>
                      </a:r>
                      <a:endParaRPr lang="en-US" sz="1000" kern="1400" dirty="0">
                        <a:ln>
                          <a:noFill/>
                        </a:ln>
                        <a:solidFill>
                          <a:srgbClr val="000000"/>
                        </a:solidFill>
                        <a:effectLst/>
                        <a:latin typeface="Calibri" panose="020F0502020204030204" pitchFamily="34" charset="0"/>
                      </a:endParaRPr>
                    </a:p>
                  </a:txBody>
                  <a:tcPr marL="35383" marR="35383" marT="35383" marB="35383" anchor="ctr">
                    <a:lnL w="12700" cap="flat" cmpd="sng" algn="ctr">
                      <a:solidFill>
                        <a:srgbClr val="00000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tcPr>
                </a:tc>
                <a:tc>
                  <a:txBody>
                    <a:bodyPr/>
                    <a:lstStyle/>
                    <a:p>
                      <a:pPr marR="0" indent="0" algn="l" rtl="0">
                        <a:lnSpc>
                          <a:spcPct val="119000"/>
                        </a:lnSpc>
                        <a:spcBef>
                          <a:spcPts val="0"/>
                        </a:spcBef>
                        <a:spcAft>
                          <a:spcPts val="600"/>
                        </a:spcAft>
                      </a:pPr>
                      <a:r>
                        <a:rPr lang="en-US" sz="1100" kern="1400">
                          <a:ln>
                            <a:noFill/>
                          </a:ln>
                          <a:solidFill>
                            <a:srgbClr val="000000"/>
                          </a:solidFill>
                          <a:effectLst/>
                          <a:latin typeface="Calibri" panose="020F0502020204030204" pitchFamily="34" charset="0"/>
                        </a:rPr>
                        <a:t>Crockett Johnson</a:t>
                      </a:r>
                      <a:endParaRPr lang="en-US" sz="1000" kern="1400">
                        <a:ln>
                          <a:noFill/>
                        </a:ln>
                        <a:solidFill>
                          <a:srgbClr val="000000"/>
                        </a:solidFill>
                        <a:effectLst/>
                        <a:latin typeface="Calibri" panose="020F0502020204030204" pitchFamily="34" charset="0"/>
                      </a:endParaRPr>
                    </a:p>
                  </a:txBody>
                  <a:tcPr marL="35383" marR="35383" marT="35383" marB="35383"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tcPr>
                </a:tc>
                <a:tc>
                  <a:txBody>
                    <a:bodyPr/>
                    <a:lstStyle/>
                    <a:p>
                      <a:pPr marR="0" indent="0" algn="l" rtl="0">
                        <a:lnSpc>
                          <a:spcPct val="119000"/>
                        </a:lnSpc>
                        <a:spcBef>
                          <a:spcPts val="0"/>
                        </a:spcBef>
                        <a:spcAft>
                          <a:spcPts val="600"/>
                        </a:spcAft>
                      </a:pPr>
                      <a:r>
                        <a:rPr lang="en-US" sz="1100" kern="1400">
                          <a:ln>
                            <a:noFill/>
                          </a:ln>
                          <a:solidFill>
                            <a:srgbClr val="000000"/>
                          </a:solidFill>
                          <a:effectLst/>
                          <a:latin typeface="Calibri" panose="020F0502020204030204" pitchFamily="34" charset="0"/>
                        </a:rPr>
                        <a:t>Go on adventures with Harold as his drawings become real life.</a:t>
                      </a:r>
                      <a:endParaRPr lang="en-US" sz="1000" kern="1400">
                        <a:ln>
                          <a:noFill/>
                        </a:ln>
                        <a:solidFill>
                          <a:srgbClr val="000000"/>
                        </a:solidFill>
                        <a:effectLst/>
                        <a:latin typeface="Calibri" panose="020F0502020204030204" pitchFamily="34" charset="0"/>
                      </a:endParaRPr>
                    </a:p>
                  </a:txBody>
                  <a:tcPr marL="35383" marR="35383" marT="35383" marB="35383"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tcPr>
                </a:tc>
                <a:tc>
                  <a:txBody>
                    <a:bodyPr/>
                    <a:lstStyle/>
                    <a:p>
                      <a:pPr marR="0" indent="0" algn="ctr" rtl="0">
                        <a:lnSpc>
                          <a:spcPct val="119000"/>
                        </a:lnSpc>
                        <a:spcBef>
                          <a:spcPts val="0"/>
                        </a:spcBef>
                        <a:spcAft>
                          <a:spcPts val="600"/>
                        </a:spcAft>
                      </a:pPr>
                      <a:r>
                        <a:rPr lang="en-US" sz="1100" kern="1400">
                          <a:ln>
                            <a:noFill/>
                          </a:ln>
                          <a:solidFill>
                            <a:srgbClr val="000000"/>
                          </a:solidFill>
                          <a:effectLst/>
                          <a:latin typeface="Calibri" panose="020F0502020204030204" pitchFamily="34" charset="0"/>
                        </a:rPr>
                        <a:t>2.1-3.5</a:t>
                      </a:r>
                      <a:endParaRPr lang="en-US" sz="1000" kern="1400">
                        <a:ln>
                          <a:noFill/>
                        </a:ln>
                        <a:solidFill>
                          <a:srgbClr val="000000"/>
                        </a:solidFill>
                        <a:effectLst/>
                        <a:latin typeface="Calibri" panose="020F0502020204030204" pitchFamily="34" charset="0"/>
                      </a:endParaRPr>
                    </a:p>
                  </a:txBody>
                  <a:tcPr marL="35383" marR="35383" marT="35383" marB="35383" anchor="ctr">
                    <a:lnL w="6350" cap="flat" cmpd="sng" algn="ctr">
                      <a:solidFill>
                        <a:srgbClr val="80808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tcPr>
                </a:tc>
                <a:extLst>
                  <a:ext uri="{0D108BD9-81ED-4DB2-BD59-A6C34878D82A}">
                    <a16:rowId xmlns:a16="http://schemas.microsoft.com/office/drawing/2014/main" val="529671204"/>
                  </a:ext>
                </a:extLst>
              </a:tr>
              <a:tr h="444254">
                <a:tc>
                  <a:txBody>
                    <a:bodyPr/>
                    <a:lstStyle/>
                    <a:p>
                      <a:pPr marR="0" indent="0" algn="l" rtl="0">
                        <a:lnSpc>
                          <a:spcPct val="119000"/>
                        </a:lnSpc>
                        <a:spcBef>
                          <a:spcPts val="0"/>
                        </a:spcBef>
                        <a:spcAft>
                          <a:spcPts val="600"/>
                        </a:spcAft>
                      </a:pPr>
                      <a:r>
                        <a:rPr lang="en-US" sz="1100" kern="1400">
                          <a:ln>
                            <a:noFill/>
                          </a:ln>
                          <a:solidFill>
                            <a:srgbClr val="000000"/>
                          </a:solidFill>
                          <a:effectLst/>
                          <a:latin typeface="Calibri" panose="020F0502020204030204" pitchFamily="34" charset="0"/>
                        </a:rPr>
                        <a:t>Ready to Read Stories of Famous Americans (Level 2)</a:t>
                      </a:r>
                      <a:endParaRPr lang="en-US" sz="1000" kern="1400">
                        <a:ln>
                          <a:noFill/>
                        </a:ln>
                        <a:solidFill>
                          <a:srgbClr val="000000"/>
                        </a:solidFill>
                        <a:effectLst/>
                        <a:latin typeface="Calibri" panose="020F0502020204030204" pitchFamily="34" charset="0"/>
                      </a:endParaRPr>
                    </a:p>
                  </a:txBody>
                  <a:tcPr marL="35383" marR="35383" marT="35383" marB="35383" anchor="ctr">
                    <a:lnL w="12700" cap="flat" cmpd="sng" algn="ctr">
                      <a:solidFill>
                        <a:srgbClr val="00000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tcPr>
                </a:tc>
                <a:tc>
                  <a:txBody>
                    <a:bodyPr/>
                    <a:lstStyle/>
                    <a:p>
                      <a:pPr marR="0" indent="0" algn="l" rtl="0">
                        <a:lnSpc>
                          <a:spcPct val="119000"/>
                        </a:lnSpc>
                        <a:spcBef>
                          <a:spcPts val="0"/>
                        </a:spcBef>
                        <a:spcAft>
                          <a:spcPts val="600"/>
                        </a:spcAft>
                      </a:pPr>
                      <a:r>
                        <a:rPr lang="en-US" sz="1100" kern="1400">
                          <a:ln>
                            <a:noFill/>
                          </a:ln>
                          <a:solidFill>
                            <a:srgbClr val="000000"/>
                          </a:solidFill>
                          <a:effectLst/>
                          <a:latin typeface="Calibri" panose="020F0502020204030204" pitchFamily="34" charset="0"/>
                        </a:rPr>
                        <a:t>Various authors</a:t>
                      </a:r>
                      <a:endParaRPr lang="en-US" sz="1000" kern="1400">
                        <a:ln>
                          <a:noFill/>
                        </a:ln>
                        <a:solidFill>
                          <a:srgbClr val="000000"/>
                        </a:solidFill>
                        <a:effectLst/>
                        <a:latin typeface="Calibri" panose="020F0502020204030204" pitchFamily="34" charset="0"/>
                      </a:endParaRPr>
                    </a:p>
                  </a:txBody>
                  <a:tcPr marL="35383" marR="35383" marT="35383" marB="35383"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tcPr>
                </a:tc>
                <a:tc>
                  <a:txBody>
                    <a:bodyPr/>
                    <a:lstStyle/>
                    <a:p>
                      <a:pPr marR="0" indent="0" algn="l" rtl="0">
                        <a:lnSpc>
                          <a:spcPct val="119000"/>
                        </a:lnSpc>
                        <a:spcBef>
                          <a:spcPts val="0"/>
                        </a:spcBef>
                        <a:spcAft>
                          <a:spcPts val="600"/>
                        </a:spcAft>
                      </a:pPr>
                      <a:r>
                        <a:rPr lang="en-US" sz="1100" kern="1400">
                          <a:ln>
                            <a:noFill/>
                          </a:ln>
                          <a:solidFill>
                            <a:srgbClr val="000000"/>
                          </a:solidFill>
                          <a:effectLst/>
                          <a:latin typeface="Calibri" panose="020F0502020204030204" pitchFamily="34" charset="0"/>
                        </a:rPr>
                        <a:t>Stories from history about famous Americans, written in an easy-to-read way.</a:t>
                      </a:r>
                      <a:endParaRPr lang="en-US" sz="1000" kern="1400">
                        <a:ln>
                          <a:noFill/>
                        </a:ln>
                        <a:solidFill>
                          <a:srgbClr val="000000"/>
                        </a:solidFill>
                        <a:effectLst/>
                        <a:latin typeface="Calibri" panose="020F0502020204030204" pitchFamily="34" charset="0"/>
                      </a:endParaRPr>
                    </a:p>
                  </a:txBody>
                  <a:tcPr marL="35383" marR="35383" marT="35383" marB="35383"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tcPr>
                </a:tc>
                <a:tc>
                  <a:txBody>
                    <a:bodyPr/>
                    <a:lstStyle/>
                    <a:p>
                      <a:pPr marR="0" indent="0" algn="ctr" rtl="0">
                        <a:lnSpc>
                          <a:spcPct val="119000"/>
                        </a:lnSpc>
                        <a:spcBef>
                          <a:spcPts val="0"/>
                        </a:spcBef>
                        <a:spcAft>
                          <a:spcPts val="600"/>
                        </a:spcAft>
                      </a:pPr>
                      <a:r>
                        <a:rPr lang="en-US" sz="1100" kern="1400">
                          <a:ln>
                            <a:noFill/>
                          </a:ln>
                          <a:solidFill>
                            <a:srgbClr val="000000"/>
                          </a:solidFill>
                          <a:effectLst/>
                          <a:latin typeface="Calibri" panose="020F0502020204030204" pitchFamily="34" charset="0"/>
                        </a:rPr>
                        <a:t>2.2-3.9</a:t>
                      </a:r>
                      <a:endParaRPr lang="en-US" sz="1000" kern="1400">
                        <a:ln>
                          <a:noFill/>
                        </a:ln>
                        <a:solidFill>
                          <a:srgbClr val="000000"/>
                        </a:solidFill>
                        <a:effectLst/>
                        <a:latin typeface="Calibri" panose="020F0502020204030204" pitchFamily="34" charset="0"/>
                      </a:endParaRPr>
                    </a:p>
                  </a:txBody>
                  <a:tcPr marL="35383" marR="35383" marT="35383" marB="35383" anchor="ctr">
                    <a:lnL w="6350" cap="flat" cmpd="sng" algn="ctr">
                      <a:solidFill>
                        <a:srgbClr val="80808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tcPr>
                </a:tc>
                <a:extLst>
                  <a:ext uri="{0D108BD9-81ED-4DB2-BD59-A6C34878D82A}">
                    <a16:rowId xmlns:a16="http://schemas.microsoft.com/office/drawing/2014/main" val="993183252"/>
                  </a:ext>
                </a:extLst>
              </a:tr>
              <a:tr h="444254">
                <a:tc>
                  <a:txBody>
                    <a:bodyPr/>
                    <a:lstStyle/>
                    <a:p>
                      <a:pPr marR="0" indent="0" algn="l" rtl="0">
                        <a:lnSpc>
                          <a:spcPct val="119000"/>
                        </a:lnSpc>
                        <a:spcBef>
                          <a:spcPts val="0"/>
                        </a:spcBef>
                        <a:spcAft>
                          <a:spcPts val="600"/>
                        </a:spcAft>
                      </a:pPr>
                      <a:r>
                        <a:rPr lang="en-US" sz="1100" kern="1400">
                          <a:ln>
                            <a:noFill/>
                          </a:ln>
                          <a:solidFill>
                            <a:srgbClr val="000000"/>
                          </a:solidFill>
                          <a:effectLst/>
                          <a:latin typeface="Calibri" panose="020F0502020204030204" pitchFamily="34" charset="0"/>
                        </a:rPr>
                        <a:t>Cul-de-sac Kids</a:t>
                      </a:r>
                      <a:endParaRPr lang="en-US" sz="1000" kern="1400">
                        <a:ln>
                          <a:noFill/>
                        </a:ln>
                        <a:solidFill>
                          <a:srgbClr val="000000"/>
                        </a:solidFill>
                        <a:effectLst/>
                        <a:latin typeface="Calibri" panose="020F0502020204030204" pitchFamily="34" charset="0"/>
                      </a:endParaRPr>
                    </a:p>
                  </a:txBody>
                  <a:tcPr marL="35383" marR="35383" marT="35383" marB="35383" anchor="ctr">
                    <a:lnL w="12700" cap="flat" cmpd="sng" algn="ctr">
                      <a:solidFill>
                        <a:srgbClr val="00000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tcPr>
                </a:tc>
                <a:tc>
                  <a:txBody>
                    <a:bodyPr/>
                    <a:lstStyle/>
                    <a:p>
                      <a:pPr marR="0" indent="0" algn="l" rtl="0">
                        <a:lnSpc>
                          <a:spcPct val="119000"/>
                        </a:lnSpc>
                        <a:spcBef>
                          <a:spcPts val="0"/>
                        </a:spcBef>
                        <a:spcAft>
                          <a:spcPts val="600"/>
                        </a:spcAft>
                      </a:pPr>
                      <a:r>
                        <a:rPr lang="en-US" sz="1100" kern="1400">
                          <a:ln>
                            <a:noFill/>
                          </a:ln>
                          <a:solidFill>
                            <a:srgbClr val="000000"/>
                          </a:solidFill>
                          <a:effectLst/>
                          <a:latin typeface="Calibri" panose="020F0502020204030204" pitchFamily="34" charset="0"/>
                        </a:rPr>
                        <a:t>Beverly Lewis</a:t>
                      </a:r>
                      <a:endParaRPr lang="en-US" sz="1000" kern="1400">
                        <a:ln>
                          <a:noFill/>
                        </a:ln>
                        <a:solidFill>
                          <a:srgbClr val="000000"/>
                        </a:solidFill>
                        <a:effectLst/>
                        <a:latin typeface="Calibri" panose="020F0502020204030204" pitchFamily="34" charset="0"/>
                      </a:endParaRPr>
                    </a:p>
                  </a:txBody>
                  <a:tcPr marL="35383" marR="35383" marT="35383" marB="35383"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tcPr>
                </a:tc>
                <a:tc>
                  <a:txBody>
                    <a:bodyPr/>
                    <a:lstStyle/>
                    <a:p>
                      <a:pPr marR="0" indent="0" algn="l" rtl="0">
                        <a:lnSpc>
                          <a:spcPct val="119000"/>
                        </a:lnSpc>
                        <a:spcBef>
                          <a:spcPts val="0"/>
                        </a:spcBef>
                        <a:spcAft>
                          <a:spcPts val="600"/>
                        </a:spcAft>
                      </a:pPr>
                      <a:r>
                        <a:rPr lang="en-US" sz="1100" kern="1400">
                          <a:ln>
                            <a:noFill/>
                          </a:ln>
                          <a:solidFill>
                            <a:srgbClr val="000000"/>
                          </a:solidFill>
                          <a:effectLst/>
                          <a:latin typeface="Calibri" panose="020F0502020204030204" pitchFamily="34" charset="0"/>
                        </a:rPr>
                        <a:t>A group of neighborhood children solve mysteries.</a:t>
                      </a:r>
                      <a:endParaRPr lang="en-US" sz="1000" kern="1400">
                        <a:ln>
                          <a:noFill/>
                        </a:ln>
                        <a:solidFill>
                          <a:srgbClr val="000000"/>
                        </a:solidFill>
                        <a:effectLst/>
                        <a:latin typeface="Calibri" panose="020F0502020204030204" pitchFamily="34" charset="0"/>
                      </a:endParaRPr>
                    </a:p>
                  </a:txBody>
                  <a:tcPr marL="35383" marR="35383" marT="35383" marB="35383"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tcPr>
                </a:tc>
                <a:tc>
                  <a:txBody>
                    <a:bodyPr/>
                    <a:lstStyle/>
                    <a:p>
                      <a:pPr marR="0" indent="0" algn="ctr" rtl="0">
                        <a:lnSpc>
                          <a:spcPct val="119000"/>
                        </a:lnSpc>
                        <a:spcBef>
                          <a:spcPts val="0"/>
                        </a:spcBef>
                        <a:spcAft>
                          <a:spcPts val="600"/>
                        </a:spcAft>
                      </a:pPr>
                      <a:r>
                        <a:rPr lang="en-US" sz="1100" kern="1400">
                          <a:ln>
                            <a:noFill/>
                          </a:ln>
                          <a:solidFill>
                            <a:srgbClr val="000000"/>
                          </a:solidFill>
                          <a:effectLst/>
                          <a:latin typeface="Calibri" panose="020F0502020204030204" pitchFamily="34" charset="0"/>
                        </a:rPr>
                        <a:t>2.3-3.3</a:t>
                      </a:r>
                      <a:endParaRPr lang="en-US" sz="1000" kern="1400">
                        <a:ln>
                          <a:noFill/>
                        </a:ln>
                        <a:solidFill>
                          <a:srgbClr val="000000"/>
                        </a:solidFill>
                        <a:effectLst/>
                        <a:latin typeface="Calibri" panose="020F0502020204030204" pitchFamily="34" charset="0"/>
                      </a:endParaRPr>
                    </a:p>
                  </a:txBody>
                  <a:tcPr marL="35383" marR="35383" marT="35383" marB="35383" anchor="ctr">
                    <a:lnL w="6350" cap="flat" cmpd="sng" algn="ctr">
                      <a:solidFill>
                        <a:srgbClr val="80808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tcPr>
                </a:tc>
                <a:extLst>
                  <a:ext uri="{0D108BD9-81ED-4DB2-BD59-A6C34878D82A}">
                    <a16:rowId xmlns:a16="http://schemas.microsoft.com/office/drawing/2014/main" val="3627690619"/>
                  </a:ext>
                </a:extLst>
              </a:tr>
              <a:tr h="643984">
                <a:tc>
                  <a:txBody>
                    <a:bodyPr/>
                    <a:lstStyle/>
                    <a:p>
                      <a:pPr marR="0" indent="0" algn="l" rtl="0">
                        <a:lnSpc>
                          <a:spcPct val="119000"/>
                        </a:lnSpc>
                        <a:spcBef>
                          <a:spcPts val="0"/>
                        </a:spcBef>
                        <a:spcAft>
                          <a:spcPts val="600"/>
                        </a:spcAft>
                      </a:pPr>
                      <a:r>
                        <a:rPr lang="en-US" sz="1100" kern="1400">
                          <a:ln>
                            <a:noFill/>
                          </a:ln>
                          <a:solidFill>
                            <a:srgbClr val="000000"/>
                          </a:solidFill>
                          <a:effectLst/>
                          <a:latin typeface="Calibri" panose="020F0502020204030204" pitchFamily="34" charset="0"/>
                        </a:rPr>
                        <a:t>“I Can Read” books, Level 2/ Puffin Easy to Read, Level 2</a:t>
                      </a:r>
                      <a:endParaRPr lang="en-US" sz="1000" kern="1400">
                        <a:ln>
                          <a:noFill/>
                        </a:ln>
                        <a:solidFill>
                          <a:srgbClr val="000000"/>
                        </a:solidFill>
                        <a:effectLst/>
                        <a:latin typeface="Calibri" panose="020F0502020204030204" pitchFamily="34" charset="0"/>
                      </a:endParaRPr>
                    </a:p>
                  </a:txBody>
                  <a:tcPr marL="35383" marR="35383" marT="35383" marB="35383" anchor="ctr">
                    <a:lnL w="12700" cap="flat" cmpd="sng" algn="ctr">
                      <a:solidFill>
                        <a:srgbClr val="00000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R="0" indent="0" algn="l" rtl="0">
                        <a:lnSpc>
                          <a:spcPct val="119000"/>
                        </a:lnSpc>
                        <a:spcBef>
                          <a:spcPts val="0"/>
                        </a:spcBef>
                        <a:spcAft>
                          <a:spcPts val="600"/>
                        </a:spcAft>
                      </a:pPr>
                      <a:r>
                        <a:rPr lang="en-US" sz="1100" kern="1400">
                          <a:ln>
                            <a:noFill/>
                          </a:ln>
                          <a:solidFill>
                            <a:srgbClr val="000000"/>
                          </a:solidFill>
                          <a:effectLst/>
                          <a:latin typeface="Calibri" panose="020F0502020204030204" pitchFamily="34" charset="0"/>
                        </a:rPr>
                        <a:t> </a:t>
                      </a:r>
                      <a:endParaRPr lang="en-US" sz="1000" kern="1400">
                        <a:ln>
                          <a:noFill/>
                        </a:ln>
                        <a:solidFill>
                          <a:srgbClr val="000000"/>
                        </a:solidFill>
                        <a:effectLst/>
                        <a:latin typeface="Calibri" panose="020F0502020204030204" pitchFamily="34" charset="0"/>
                      </a:endParaRPr>
                    </a:p>
                  </a:txBody>
                  <a:tcPr marL="35383" marR="35383" marT="35383" marB="35383"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R="0" indent="0" algn="l" rtl="0">
                        <a:lnSpc>
                          <a:spcPct val="119000"/>
                        </a:lnSpc>
                        <a:spcBef>
                          <a:spcPts val="0"/>
                        </a:spcBef>
                        <a:spcAft>
                          <a:spcPts val="600"/>
                        </a:spcAft>
                      </a:pPr>
                      <a:r>
                        <a:rPr lang="en-US" sz="1100" kern="1400">
                          <a:ln>
                            <a:noFill/>
                          </a:ln>
                          <a:solidFill>
                            <a:srgbClr val="000000"/>
                          </a:solidFill>
                          <a:effectLst/>
                          <a:latin typeface="Calibri" panose="020F0502020204030204" pitchFamily="34" charset="0"/>
                        </a:rPr>
                        <a:t>Look for Level 2 books!</a:t>
                      </a:r>
                      <a:endParaRPr lang="en-US" sz="1000" kern="1400">
                        <a:ln>
                          <a:noFill/>
                        </a:ln>
                        <a:solidFill>
                          <a:srgbClr val="000000"/>
                        </a:solidFill>
                        <a:effectLst/>
                        <a:latin typeface="Calibri" panose="020F0502020204030204" pitchFamily="34" charset="0"/>
                      </a:endParaRPr>
                    </a:p>
                  </a:txBody>
                  <a:tcPr marL="35383" marR="35383" marT="35383" marB="35383"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R="0" indent="0" algn="ctr" rtl="0">
                        <a:lnSpc>
                          <a:spcPct val="119000"/>
                        </a:lnSpc>
                        <a:spcBef>
                          <a:spcPts val="0"/>
                        </a:spcBef>
                        <a:spcAft>
                          <a:spcPts val="600"/>
                        </a:spcAft>
                      </a:pPr>
                      <a:r>
                        <a:rPr lang="en-US" sz="1100" kern="1400" dirty="0">
                          <a:ln>
                            <a:noFill/>
                          </a:ln>
                          <a:solidFill>
                            <a:srgbClr val="000000"/>
                          </a:solidFill>
                          <a:effectLst/>
                          <a:latin typeface="Calibri" panose="020F0502020204030204" pitchFamily="34" charset="0"/>
                        </a:rPr>
                        <a:t> </a:t>
                      </a:r>
                      <a:endParaRPr lang="en-US" sz="1000" kern="1400" dirty="0">
                        <a:ln>
                          <a:noFill/>
                        </a:ln>
                        <a:solidFill>
                          <a:srgbClr val="000000"/>
                        </a:solidFill>
                        <a:effectLst/>
                        <a:latin typeface="Calibri" panose="020F0502020204030204" pitchFamily="34" charset="0"/>
                      </a:endParaRPr>
                    </a:p>
                  </a:txBody>
                  <a:tcPr marL="35383" marR="35383" marT="35383" marB="35383" anchor="ctr">
                    <a:lnL w="6350" cap="flat" cmpd="sng" algn="ctr">
                      <a:solidFill>
                        <a:srgbClr val="80808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80808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864326596"/>
                  </a:ext>
                </a:extLst>
              </a:tr>
            </a:tbl>
          </a:graphicData>
        </a:graphic>
      </p:graphicFrame>
    </p:spTree>
    <p:extLst>
      <p:ext uri="{BB962C8B-B14F-4D97-AF65-F5344CB8AC3E}">
        <p14:creationId xmlns:p14="http://schemas.microsoft.com/office/powerpoint/2010/main" val="143939641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Box 2">
            <a:extLst>
              <a:ext uri="{FF2B5EF4-FFF2-40B4-BE49-F238E27FC236}">
                <a16:creationId xmlns:a16="http://schemas.microsoft.com/office/drawing/2014/main" id="{B16FB8A8-4817-40B3-A926-A903EF476808}"/>
              </a:ext>
            </a:extLst>
          </p:cNvPr>
          <p:cNvSpPr txBox="1">
            <a:spLocks noChangeArrowheads="1"/>
          </p:cNvSpPr>
          <p:nvPr/>
        </p:nvSpPr>
        <p:spPr bwMode="auto">
          <a:xfrm>
            <a:off x="457200" y="380410"/>
            <a:ext cx="6858000" cy="922337"/>
          </a:xfrm>
          <a:prstGeom prst="rect">
            <a:avLst/>
          </a:prstGeom>
          <a:noFill/>
          <a:ln>
            <a:noFill/>
          </a:ln>
          <a:effectLst/>
          <a:extLst>
            <a:ext uri="{909E8E84-426E-40DD-AFC4-6F175D3DCCD1}">
              <a14:hiddenFill xmlns:a14="http://schemas.microsoft.com/office/drawing/2010/main">
                <a:solidFill>
                  <a:srgbClr val="5B9BD5"/>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3600" b="0" i="0" u="none" strike="noStrike" cap="none" normalizeH="0" baseline="0">
                <a:ln>
                  <a:noFill/>
                </a:ln>
                <a:solidFill>
                  <a:srgbClr val="000000"/>
                </a:solidFill>
                <a:effectLst/>
                <a:latin typeface="White Angelica" pitchFamily="2" charset="0"/>
              </a:rPr>
              <a:t>Advanced Grade 2</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3" name="Text Box 3">
            <a:extLst>
              <a:ext uri="{FF2B5EF4-FFF2-40B4-BE49-F238E27FC236}">
                <a16:creationId xmlns:a16="http://schemas.microsoft.com/office/drawing/2014/main" id="{ECBC7CB2-68DD-4D69-91CE-A7BF6CC0C37B}"/>
              </a:ext>
            </a:extLst>
          </p:cNvPr>
          <p:cNvSpPr txBox="1">
            <a:spLocks noChangeArrowheads="1"/>
          </p:cNvSpPr>
          <p:nvPr/>
        </p:nvSpPr>
        <p:spPr bwMode="auto">
          <a:xfrm>
            <a:off x="457200" y="5133385"/>
            <a:ext cx="6858000" cy="922337"/>
          </a:xfrm>
          <a:prstGeom prst="rect">
            <a:avLst/>
          </a:prstGeom>
          <a:noFill/>
          <a:ln>
            <a:noFill/>
          </a:ln>
          <a:effectLst/>
          <a:extLst>
            <a:ext uri="{909E8E84-426E-40DD-AFC4-6F175D3DCCD1}">
              <a14:hiddenFill xmlns:a14="http://schemas.microsoft.com/office/drawing/2010/main">
                <a:solidFill>
                  <a:srgbClr val="5B9BD5"/>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3600" b="0" i="0" u="none" strike="noStrike" cap="none" normalizeH="0" baseline="0" dirty="0">
                <a:ln>
                  <a:noFill/>
                </a:ln>
                <a:solidFill>
                  <a:srgbClr val="000000"/>
                </a:solidFill>
                <a:effectLst/>
                <a:latin typeface="White Angelica" pitchFamily="2" charset="0"/>
              </a:rPr>
              <a:t>Grade 3</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4" name="Text Box 4">
            <a:extLst>
              <a:ext uri="{FF2B5EF4-FFF2-40B4-BE49-F238E27FC236}">
                <a16:creationId xmlns:a16="http://schemas.microsoft.com/office/drawing/2014/main" id="{285EBC0B-ED53-4D6D-A652-FA99ADA0B0A5}"/>
              </a:ext>
            </a:extLst>
          </p:cNvPr>
          <p:cNvSpPr txBox="1">
            <a:spLocks noChangeArrowheads="1"/>
          </p:cNvSpPr>
          <p:nvPr/>
        </p:nvSpPr>
        <p:spPr bwMode="auto">
          <a:xfrm>
            <a:off x="4965700" y="9516472"/>
            <a:ext cx="2349500" cy="328613"/>
          </a:xfrm>
          <a:prstGeom prst="rect">
            <a:avLst/>
          </a:prstGeom>
          <a:noFill/>
          <a:ln>
            <a:noFill/>
          </a:ln>
          <a:effectLst/>
          <a:extLst>
            <a:ext uri="{909E8E84-426E-40DD-AFC4-6F175D3DCCD1}">
              <a14:hiddenFill xmlns:a14="http://schemas.microsoft.com/office/drawing/2010/main">
                <a:solidFill>
                  <a:srgbClr val="5B9BD5"/>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txBody>
          <a:bodyPr vert="horz" wrap="square" lIns="36576" tIns="36576" rIns="36576" bIns="36576"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1" u="none" strike="noStrike" cap="none" normalizeH="0" baseline="0">
                <a:ln>
                  <a:noFill/>
                </a:ln>
                <a:solidFill>
                  <a:srgbClr val="000000"/>
                </a:solidFill>
                <a:effectLst/>
                <a:latin typeface="Calibri" panose="020F0502020204030204" pitchFamily="34" charset="0"/>
              </a:rPr>
              <a:t>**Check out other books by this author!</a:t>
            </a:r>
            <a:endParaRPr kumimoji="0" lang="en-US" altLang="en-US" sz="1800" b="0" i="0" u="none" strike="noStrike" cap="none" normalizeH="0" baseline="0">
              <a:ln>
                <a:noFill/>
              </a:ln>
              <a:solidFill>
                <a:schemeClr val="tx1"/>
              </a:solidFill>
              <a:effectLst/>
              <a:latin typeface="Arial" panose="020B0604020202020204" pitchFamily="34" charset="0"/>
            </a:endParaRPr>
          </a:p>
        </p:txBody>
      </p:sp>
      <p:graphicFrame>
        <p:nvGraphicFramePr>
          <p:cNvPr id="5" name="Table 4">
            <a:extLst>
              <a:ext uri="{FF2B5EF4-FFF2-40B4-BE49-F238E27FC236}">
                <a16:creationId xmlns:a16="http://schemas.microsoft.com/office/drawing/2014/main" id="{57C77A34-F067-41C9-9539-70C05A56C0FC}"/>
              </a:ext>
            </a:extLst>
          </p:cNvPr>
          <p:cNvGraphicFramePr>
            <a:graphicFrameLocks noGrp="1"/>
          </p:cNvGraphicFramePr>
          <p:nvPr>
            <p:extLst>
              <p:ext uri="{D42A27DB-BD31-4B8C-83A1-F6EECF244321}">
                <p14:modId xmlns:p14="http://schemas.microsoft.com/office/powerpoint/2010/main" val="87617514"/>
              </p:ext>
            </p:extLst>
          </p:nvPr>
        </p:nvGraphicFramePr>
        <p:xfrm>
          <a:off x="534987" y="1105222"/>
          <a:ext cx="6702425" cy="3855801"/>
        </p:xfrm>
        <a:graphic>
          <a:graphicData uri="http://schemas.openxmlformats.org/drawingml/2006/table">
            <a:tbl>
              <a:tblPr/>
              <a:tblGrid>
                <a:gridCol w="2082116">
                  <a:extLst>
                    <a:ext uri="{9D8B030D-6E8A-4147-A177-3AD203B41FA5}">
                      <a16:colId xmlns:a16="http://schemas.microsoft.com/office/drawing/2014/main" val="3658512350"/>
                    </a:ext>
                  </a:extLst>
                </a:gridCol>
                <a:gridCol w="1448846">
                  <a:extLst>
                    <a:ext uri="{9D8B030D-6E8A-4147-A177-3AD203B41FA5}">
                      <a16:colId xmlns:a16="http://schemas.microsoft.com/office/drawing/2014/main" val="2655364452"/>
                    </a:ext>
                  </a:extLst>
                </a:gridCol>
                <a:gridCol w="2567572">
                  <a:extLst>
                    <a:ext uri="{9D8B030D-6E8A-4147-A177-3AD203B41FA5}">
                      <a16:colId xmlns:a16="http://schemas.microsoft.com/office/drawing/2014/main" val="3042086939"/>
                    </a:ext>
                  </a:extLst>
                </a:gridCol>
                <a:gridCol w="603891">
                  <a:extLst>
                    <a:ext uri="{9D8B030D-6E8A-4147-A177-3AD203B41FA5}">
                      <a16:colId xmlns:a16="http://schemas.microsoft.com/office/drawing/2014/main" val="3788707870"/>
                    </a:ext>
                  </a:extLst>
                </a:gridCol>
              </a:tblGrid>
              <a:tr h="466613">
                <a:tc>
                  <a:txBody>
                    <a:bodyPr/>
                    <a:lstStyle/>
                    <a:p>
                      <a:pPr marR="0" indent="0" algn="ctr" rtl="0">
                        <a:lnSpc>
                          <a:spcPct val="119000"/>
                        </a:lnSpc>
                        <a:spcBef>
                          <a:spcPts val="0"/>
                        </a:spcBef>
                        <a:spcAft>
                          <a:spcPts val="600"/>
                        </a:spcAft>
                      </a:pPr>
                      <a:r>
                        <a:rPr lang="en-US" sz="1000" kern="1400">
                          <a:ln>
                            <a:noFill/>
                          </a:ln>
                          <a:solidFill>
                            <a:srgbClr val="FFFFFF"/>
                          </a:solidFill>
                          <a:effectLst/>
                          <a:latin typeface="Calibri" panose="020F0502020204030204" pitchFamily="34" charset="0"/>
                        </a:rPr>
                        <a:t>BOOKS</a:t>
                      </a:r>
                      <a:endParaRPr lang="en-US" sz="1000" kern="1400">
                        <a:ln>
                          <a:noFill/>
                        </a:ln>
                        <a:solidFill>
                          <a:srgbClr val="000000"/>
                        </a:solidFill>
                        <a:effectLst/>
                        <a:latin typeface="Calibri" panose="020F0502020204030204" pitchFamily="34" charset="0"/>
                      </a:endParaRPr>
                    </a:p>
                  </a:txBody>
                  <a:tcPr marL="35746" marR="35746" marT="35746" marB="35746" anchor="ctr">
                    <a:lnL w="12700" cap="flat" cmpd="sng" algn="ctr">
                      <a:solidFill>
                        <a:srgbClr val="000000"/>
                      </a:solidFill>
                      <a:prstDash val="solid"/>
                      <a:round/>
                      <a:headEnd type="none" w="med" len="med"/>
                      <a:tailEnd type="none" w="med" len="med"/>
                    </a:lnL>
                    <a:lnR w="6350" cap="flat" cmpd="sng" algn="ctr">
                      <a:solidFill>
                        <a:srgbClr val="80808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000000"/>
                    </a:solidFill>
                  </a:tcPr>
                </a:tc>
                <a:tc>
                  <a:txBody>
                    <a:bodyPr/>
                    <a:lstStyle/>
                    <a:p>
                      <a:pPr marR="0" indent="0" algn="ctr" rtl="0">
                        <a:lnSpc>
                          <a:spcPct val="119000"/>
                        </a:lnSpc>
                        <a:spcBef>
                          <a:spcPts val="0"/>
                        </a:spcBef>
                        <a:spcAft>
                          <a:spcPts val="600"/>
                        </a:spcAft>
                      </a:pPr>
                      <a:r>
                        <a:rPr lang="en-US" sz="1000" kern="1400" dirty="0">
                          <a:ln>
                            <a:noFill/>
                          </a:ln>
                          <a:solidFill>
                            <a:srgbClr val="FFFFFF"/>
                          </a:solidFill>
                          <a:effectLst/>
                          <a:latin typeface="Calibri" panose="020F0502020204030204" pitchFamily="34" charset="0"/>
                        </a:rPr>
                        <a:t>AUTHOR</a:t>
                      </a:r>
                      <a:endParaRPr lang="en-US" sz="1000" kern="1400" dirty="0">
                        <a:ln>
                          <a:noFill/>
                        </a:ln>
                        <a:solidFill>
                          <a:srgbClr val="000000"/>
                        </a:solidFill>
                        <a:effectLst/>
                        <a:latin typeface="Calibri" panose="020F0502020204030204" pitchFamily="34" charset="0"/>
                      </a:endParaRPr>
                    </a:p>
                  </a:txBody>
                  <a:tcPr marL="35746" marR="35746" marT="35746" marB="35746"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000000"/>
                    </a:solidFill>
                  </a:tcPr>
                </a:tc>
                <a:tc>
                  <a:txBody>
                    <a:bodyPr/>
                    <a:lstStyle/>
                    <a:p>
                      <a:pPr marR="0" indent="0" algn="ctr" rtl="0">
                        <a:lnSpc>
                          <a:spcPct val="119000"/>
                        </a:lnSpc>
                        <a:spcBef>
                          <a:spcPts val="0"/>
                        </a:spcBef>
                        <a:spcAft>
                          <a:spcPts val="600"/>
                        </a:spcAft>
                      </a:pPr>
                      <a:r>
                        <a:rPr lang="en-US" sz="1000" kern="1400" dirty="0">
                          <a:ln>
                            <a:noFill/>
                          </a:ln>
                          <a:solidFill>
                            <a:srgbClr val="FFFFFF"/>
                          </a:solidFill>
                          <a:effectLst/>
                          <a:latin typeface="Calibri" panose="020F0502020204030204" pitchFamily="34" charset="0"/>
                        </a:rPr>
                        <a:t>DESCRIPTION</a:t>
                      </a:r>
                      <a:endParaRPr lang="en-US" sz="1000" kern="1400" dirty="0">
                        <a:ln>
                          <a:noFill/>
                        </a:ln>
                        <a:solidFill>
                          <a:srgbClr val="000000"/>
                        </a:solidFill>
                        <a:effectLst/>
                        <a:latin typeface="Calibri" panose="020F0502020204030204" pitchFamily="34" charset="0"/>
                      </a:endParaRPr>
                    </a:p>
                  </a:txBody>
                  <a:tcPr marL="35746" marR="35746" marT="35746" marB="35746"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000000"/>
                    </a:solidFill>
                  </a:tcPr>
                </a:tc>
                <a:tc>
                  <a:txBody>
                    <a:bodyPr/>
                    <a:lstStyle/>
                    <a:p>
                      <a:pPr marR="0" indent="0" algn="ctr" rtl="0">
                        <a:lnSpc>
                          <a:spcPct val="119000"/>
                        </a:lnSpc>
                        <a:spcBef>
                          <a:spcPts val="0"/>
                        </a:spcBef>
                        <a:spcAft>
                          <a:spcPts val="600"/>
                        </a:spcAft>
                      </a:pPr>
                      <a:r>
                        <a:rPr lang="en-US" sz="1000" kern="1400" dirty="0">
                          <a:ln>
                            <a:noFill/>
                          </a:ln>
                          <a:solidFill>
                            <a:srgbClr val="FFFFFF"/>
                          </a:solidFill>
                          <a:effectLst/>
                          <a:latin typeface="Calibri" panose="020F0502020204030204" pitchFamily="34" charset="0"/>
                        </a:rPr>
                        <a:t>READING LEVEL</a:t>
                      </a:r>
                      <a:endParaRPr lang="en-US" sz="1000" kern="1400" dirty="0">
                        <a:ln>
                          <a:noFill/>
                        </a:ln>
                        <a:solidFill>
                          <a:srgbClr val="000000"/>
                        </a:solidFill>
                        <a:effectLst/>
                        <a:latin typeface="Calibri" panose="020F0502020204030204" pitchFamily="34" charset="0"/>
                      </a:endParaRPr>
                    </a:p>
                  </a:txBody>
                  <a:tcPr marL="35746" marR="35746" marT="35746" marB="35746" anchor="ctr">
                    <a:lnL w="6350" cap="flat" cmpd="sng" algn="ctr">
                      <a:solidFill>
                        <a:srgbClr val="80808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000000"/>
                    </a:solidFill>
                  </a:tcPr>
                </a:tc>
                <a:extLst>
                  <a:ext uri="{0D108BD9-81ED-4DB2-BD59-A6C34878D82A}">
                    <a16:rowId xmlns:a16="http://schemas.microsoft.com/office/drawing/2014/main" val="1414391140"/>
                  </a:ext>
                </a:extLst>
              </a:tr>
              <a:tr h="466613">
                <a:tc>
                  <a:txBody>
                    <a:bodyPr/>
                    <a:lstStyle/>
                    <a:p>
                      <a:pPr marR="0" indent="0" algn="l" rtl="0">
                        <a:lnSpc>
                          <a:spcPct val="119000"/>
                        </a:lnSpc>
                        <a:spcBef>
                          <a:spcPts val="0"/>
                        </a:spcBef>
                        <a:spcAft>
                          <a:spcPts val="600"/>
                        </a:spcAft>
                      </a:pPr>
                      <a:r>
                        <a:rPr lang="en-US" sz="1100" kern="1400" dirty="0">
                          <a:ln>
                            <a:noFill/>
                          </a:ln>
                          <a:solidFill>
                            <a:srgbClr val="000000"/>
                          </a:solidFill>
                          <a:effectLst/>
                          <a:latin typeface="Calibri" panose="020F0502020204030204" pitchFamily="34" charset="0"/>
                        </a:rPr>
                        <a:t>Mercy Watson</a:t>
                      </a:r>
                      <a:endParaRPr lang="en-US" sz="1000" kern="1400" dirty="0">
                        <a:ln>
                          <a:noFill/>
                        </a:ln>
                        <a:solidFill>
                          <a:srgbClr val="000000"/>
                        </a:solidFill>
                        <a:effectLst/>
                        <a:latin typeface="Calibri" panose="020F0502020204030204" pitchFamily="34" charset="0"/>
                      </a:endParaRPr>
                    </a:p>
                  </a:txBody>
                  <a:tcPr marL="35746" marR="35746" marT="35746" marB="35746" anchor="ctr">
                    <a:lnL w="12700" cap="flat" cmpd="sng" algn="ctr">
                      <a:solidFill>
                        <a:srgbClr val="00000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tcPr>
                </a:tc>
                <a:tc>
                  <a:txBody>
                    <a:bodyPr/>
                    <a:lstStyle/>
                    <a:p>
                      <a:pPr marR="0" indent="0" algn="l" rtl="0">
                        <a:lnSpc>
                          <a:spcPct val="119000"/>
                        </a:lnSpc>
                        <a:spcBef>
                          <a:spcPts val="0"/>
                        </a:spcBef>
                        <a:spcAft>
                          <a:spcPts val="600"/>
                        </a:spcAft>
                      </a:pPr>
                      <a:r>
                        <a:rPr lang="en-US" sz="1100" kern="1400" dirty="0">
                          <a:ln>
                            <a:noFill/>
                          </a:ln>
                          <a:solidFill>
                            <a:srgbClr val="000000"/>
                          </a:solidFill>
                          <a:effectLst/>
                          <a:latin typeface="Calibri" panose="020F0502020204030204" pitchFamily="34" charset="0"/>
                        </a:rPr>
                        <a:t>Kate DiCamillo</a:t>
                      </a:r>
                      <a:endParaRPr lang="en-US" sz="1000" kern="1400" dirty="0">
                        <a:ln>
                          <a:noFill/>
                        </a:ln>
                        <a:solidFill>
                          <a:srgbClr val="000000"/>
                        </a:solidFill>
                        <a:effectLst/>
                        <a:latin typeface="Calibri" panose="020F0502020204030204" pitchFamily="34" charset="0"/>
                      </a:endParaRPr>
                    </a:p>
                  </a:txBody>
                  <a:tcPr marL="35746" marR="35746" marT="35746" marB="35746"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tcPr>
                </a:tc>
                <a:tc>
                  <a:txBody>
                    <a:bodyPr/>
                    <a:lstStyle/>
                    <a:p>
                      <a:pPr marR="0" indent="0" algn="l" rtl="0">
                        <a:lnSpc>
                          <a:spcPct val="119000"/>
                        </a:lnSpc>
                        <a:spcBef>
                          <a:spcPts val="0"/>
                        </a:spcBef>
                        <a:spcAft>
                          <a:spcPts val="600"/>
                        </a:spcAft>
                      </a:pPr>
                      <a:r>
                        <a:rPr lang="en-US" sz="1100" kern="1400" dirty="0">
                          <a:ln>
                            <a:noFill/>
                          </a:ln>
                          <a:solidFill>
                            <a:srgbClr val="000000"/>
                          </a:solidFill>
                          <a:effectLst/>
                          <a:latin typeface="Calibri" panose="020F0502020204030204" pitchFamily="34" charset="0"/>
                        </a:rPr>
                        <a:t>Funny escapades of a pig who belongs to Mr. and Mrs. Watson. 6 books in this series.</a:t>
                      </a:r>
                      <a:endParaRPr lang="en-US" sz="1000" kern="1400" dirty="0">
                        <a:ln>
                          <a:noFill/>
                        </a:ln>
                        <a:solidFill>
                          <a:srgbClr val="000000"/>
                        </a:solidFill>
                        <a:effectLst/>
                        <a:latin typeface="Calibri" panose="020F0502020204030204" pitchFamily="34" charset="0"/>
                      </a:endParaRPr>
                    </a:p>
                  </a:txBody>
                  <a:tcPr marL="35746" marR="35746" marT="35746" marB="35746"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tcPr>
                </a:tc>
                <a:tc>
                  <a:txBody>
                    <a:bodyPr/>
                    <a:lstStyle/>
                    <a:p>
                      <a:pPr marR="0" indent="0" algn="ctr" rtl="0">
                        <a:lnSpc>
                          <a:spcPct val="119000"/>
                        </a:lnSpc>
                        <a:spcBef>
                          <a:spcPts val="0"/>
                        </a:spcBef>
                        <a:spcAft>
                          <a:spcPts val="600"/>
                        </a:spcAft>
                      </a:pPr>
                      <a:r>
                        <a:rPr lang="en-US" sz="1100" kern="1400" dirty="0">
                          <a:ln>
                            <a:noFill/>
                          </a:ln>
                          <a:solidFill>
                            <a:srgbClr val="000000"/>
                          </a:solidFill>
                          <a:effectLst/>
                          <a:latin typeface="Calibri" panose="020F0502020204030204" pitchFamily="34" charset="0"/>
                        </a:rPr>
                        <a:t>2.5-3.5</a:t>
                      </a:r>
                      <a:endParaRPr lang="en-US" sz="1000" kern="1400" dirty="0">
                        <a:ln>
                          <a:noFill/>
                        </a:ln>
                        <a:solidFill>
                          <a:srgbClr val="000000"/>
                        </a:solidFill>
                        <a:effectLst/>
                        <a:latin typeface="Calibri" panose="020F0502020204030204" pitchFamily="34" charset="0"/>
                      </a:endParaRPr>
                    </a:p>
                  </a:txBody>
                  <a:tcPr marL="35746" marR="35746" marT="35746" marB="35746" anchor="ctr">
                    <a:lnL w="6350" cap="flat" cmpd="sng" algn="ctr">
                      <a:solidFill>
                        <a:srgbClr val="80808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tcPr>
                </a:tc>
                <a:extLst>
                  <a:ext uri="{0D108BD9-81ED-4DB2-BD59-A6C34878D82A}">
                    <a16:rowId xmlns:a16="http://schemas.microsoft.com/office/drawing/2014/main" val="2076091403"/>
                  </a:ext>
                </a:extLst>
              </a:tr>
              <a:tr h="466613">
                <a:tc>
                  <a:txBody>
                    <a:bodyPr/>
                    <a:lstStyle/>
                    <a:p>
                      <a:pPr marR="0" indent="0" algn="l" rtl="0">
                        <a:lnSpc>
                          <a:spcPct val="119000"/>
                        </a:lnSpc>
                        <a:spcBef>
                          <a:spcPts val="0"/>
                        </a:spcBef>
                        <a:spcAft>
                          <a:spcPts val="600"/>
                        </a:spcAft>
                      </a:pPr>
                      <a:r>
                        <a:rPr lang="en-US" sz="1100" kern="1400">
                          <a:ln>
                            <a:noFill/>
                          </a:ln>
                          <a:solidFill>
                            <a:srgbClr val="000000"/>
                          </a:solidFill>
                          <a:effectLst/>
                          <a:latin typeface="Calibri" panose="020F0502020204030204" pitchFamily="34" charset="0"/>
                        </a:rPr>
                        <a:t>Cam Jansen</a:t>
                      </a:r>
                      <a:endParaRPr lang="en-US" sz="1000" kern="1400">
                        <a:ln>
                          <a:noFill/>
                        </a:ln>
                        <a:solidFill>
                          <a:srgbClr val="000000"/>
                        </a:solidFill>
                        <a:effectLst/>
                        <a:latin typeface="Calibri" panose="020F0502020204030204" pitchFamily="34" charset="0"/>
                      </a:endParaRPr>
                    </a:p>
                  </a:txBody>
                  <a:tcPr marL="35746" marR="35746" marT="35746" marB="35746" anchor="ctr">
                    <a:lnL w="12700" cap="flat" cmpd="sng" algn="ctr">
                      <a:solidFill>
                        <a:srgbClr val="00000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tcPr>
                </a:tc>
                <a:tc>
                  <a:txBody>
                    <a:bodyPr/>
                    <a:lstStyle/>
                    <a:p>
                      <a:pPr marR="0" indent="0" algn="l" rtl="0">
                        <a:lnSpc>
                          <a:spcPct val="119000"/>
                        </a:lnSpc>
                        <a:spcBef>
                          <a:spcPts val="0"/>
                        </a:spcBef>
                        <a:spcAft>
                          <a:spcPts val="600"/>
                        </a:spcAft>
                      </a:pPr>
                      <a:r>
                        <a:rPr lang="en-US" sz="1100" kern="1400" dirty="0">
                          <a:ln>
                            <a:noFill/>
                          </a:ln>
                          <a:solidFill>
                            <a:srgbClr val="000000"/>
                          </a:solidFill>
                          <a:effectLst/>
                          <a:latin typeface="Calibri" panose="020F0502020204030204" pitchFamily="34" charset="0"/>
                        </a:rPr>
                        <a:t>David A. Adler</a:t>
                      </a:r>
                      <a:endParaRPr lang="en-US" sz="1000" kern="1400" dirty="0">
                        <a:ln>
                          <a:noFill/>
                        </a:ln>
                        <a:solidFill>
                          <a:srgbClr val="000000"/>
                        </a:solidFill>
                        <a:effectLst/>
                        <a:latin typeface="Calibri" panose="020F0502020204030204" pitchFamily="34" charset="0"/>
                      </a:endParaRPr>
                    </a:p>
                  </a:txBody>
                  <a:tcPr marL="35746" marR="35746" marT="35746" marB="35746"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tcPr>
                </a:tc>
                <a:tc>
                  <a:txBody>
                    <a:bodyPr/>
                    <a:lstStyle/>
                    <a:p>
                      <a:pPr marR="0" indent="0" algn="l" rtl="0">
                        <a:lnSpc>
                          <a:spcPct val="119000"/>
                        </a:lnSpc>
                        <a:spcBef>
                          <a:spcPts val="0"/>
                        </a:spcBef>
                        <a:spcAft>
                          <a:spcPts val="600"/>
                        </a:spcAft>
                      </a:pPr>
                      <a:r>
                        <a:rPr lang="en-US" sz="1100" kern="1400" dirty="0">
                          <a:ln>
                            <a:noFill/>
                          </a:ln>
                          <a:solidFill>
                            <a:srgbClr val="000000"/>
                          </a:solidFill>
                          <a:effectLst/>
                          <a:latin typeface="Calibri" panose="020F0502020204030204" pitchFamily="34" charset="0"/>
                        </a:rPr>
                        <a:t>A girl detective named Cam Jansen solves mysteries with the help of her friend Eric.</a:t>
                      </a:r>
                      <a:endParaRPr lang="en-US" sz="1000" kern="1400" dirty="0">
                        <a:ln>
                          <a:noFill/>
                        </a:ln>
                        <a:solidFill>
                          <a:srgbClr val="000000"/>
                        </a:solidFill>
                        <a:effectLst/>
                        <a:latin typeface="Calibri" panose="020F0502020204030204" pitchFamily="34" charset="0"/>
                      </a:endParaRPr>
                    </a:p>
                  </a:txBody>
                  <a:tcPr marL="35746" marR="35746" marT="35746" marB="35746"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tcPr>
                </a:tc>
                <a:tc>
                  <a:txBody>
                    <a:bodyPr/>
                    <a:lstStyle/>
                    <a:p>
                      <a:pPr marR="0" indent="0" algn="ctr" rtl="0">
                        <a:lnSpc>
                          <a:spcPct val="119000"/>
                        </a:lnSpc>
                        <a:spcBef>
                          <a:spcPts val="0"/>
                        </a:spcBef>
                        <a:spcAft>
                          <a:spcPts val="600"/>
                        </a:spcAft>
                      </a:pPr>
                      <a:r>
                        <a:rPr lang="en-US" sz="1100" kern="1400" dirty="0">
                          <a:ln>
                            <a:noFill/>
                          </a:ln>
                          <a:solidFill>
                            <a:srgbClr val="000000"/>
                          </a:solidFill>
                          <a:effectLst/>
                          <a:latin typeface="Calibri" panose="020F0502020204030204" pitchFamily="34" charset="0"/>
                        </a:rPr>
                        <a:t>2.5-3.9</a:t>
                      </a:r>
                      <a:endParaRPr lang="en-US" sz="1000" kern="1400" dirty="0">
                        <a:ln>
                          <a:noFill/>
                        </a:ln>
                        <a:solidFill>
                          <a:srgbClr val="000000"/>
                        </a:solidFill>
                        <a:effectLst/>
                        <a:latin typeface="Calibri" panose="020F0502020204030204" pitchFamily="34" charset="0"/>
                      </a:endParaRPr>
                    </a:p>
                  </a:txBody>
                  <a:tcPr marL="35746" marR="35746" marT="35746" marB="35746" anchor="ctr">
                    <a:lnL w="6350" cap="flat" cmpd="sng" algn="ctr">
                      <a:solidFill>
                        <a:srgbClr val="80808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tcPr>
                </a:tc>
                <a:extLst>
                  <a:ext uri="{0D108BD9-81ED-4DB2-BD59-A6C34878D82A}">
                    <a16:rowId xmlns:a16="http://schemas.microsoft.com/office/drawing/2014/main" val="3491913462"/>
                  </a:ext>
                </a:extLst>
              </a:tr>
              <a:tr h="1037672">
                <a:tc>
                  <a:txBody>
                    <a:bodyPr/>
                    <a:lstStyle/>
                    <a:p>
                      <a:pPr marR="0" indent="0" algn="l" rtl="0">
                        <a:lnSpc>
                          <a:spcPct val="119000"/>
                        </a:lnSpc>
                        <a:spcBef>
                          <a:spcPts val="0"/>
                        </a:spcBef>
                        <a:spcAft>
                          <a:spcPts val="600"/>
                        </a:spcAft>
                      </a:pPr>
                      <a:r>
                        <a:rPr lang="en-US" sz="1100" kern="1400" dirty="0">
                          <a:ln>
                            <a:noFill/>
                          </a:ln>
                          <a:solidFill>
                            <a:srgbClr val="000000"/>
                          </a:solidFill>
                          <a:effectLst/>
                          <a:latin typeface="Calibri" panose="020F0502020204030204" pitchFamily="34" charset="0"/>
                        </a:rPr>
                        <a:t>Paddington (I Can Read version)</a:t>
                      </a:r>
                      <a:endParaRPr lang="en-US" sz="1000" kern="1400" dirty="0">
                        <a:ln>
                          <a:noFill/>
                        </a:ln>
                        <a:solidFill>
                          <a:srgbClr val="000000"/>
                        </a:solidFill>
                        <a:effectLst/>
                        <a:latin typeface="Calibri" panose="020F0502020204030204" pitchFamily="34" charset="0"/>
                      </a:endParaRPr>
                    </a:p>
                  </a:txBody>
                  <a:tcPr marL="35746" marR="35746" marT="35746" marB="35746" anchor="ctr">
                    <a:lnL w="12700" cap="flat" cmpd="sng" algn="ctr">
                      <a:solidFill>
                        <a:srgbClr val="00000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tcPr>
                </a:tc>
                <a:tc>
                  <a:txBody>
                    <a:bodyPr/>
                    <a:lstStyle/>
                    <a:p>
                      <a:pPr marR="0" indent="0" algn="l" rtl="0">
                        <a:lnSpc>
                          <a:spcPct val="119000"/>
                        </a:lnSpc>
                        <a:spcBef>
                          <a:spcPts val="0"/>
                        </a:spcBef>
                        <a:spcAft>
                          <a:spcPts val="600"/>
                        </a:spcAft>
                      </a:pPr>
                      <a:r>
                        <a:rPr lang="en-US" sz="1100" kern="1400" dirty="0">
                          <a:ln>
                            <a:noFill/>
                          </a:ln>
                          <a:solidFill>
                            <a:srgbClr val="000000"/>
                          </a:solidFill>
                          <a:effectLst/>
                          <a:latin typeface="Calibri" panose="020F0502020204030204" pitchFamily="34" charset="0"/>
                        </a:rPr>
                        <a:t>Michael Bond</a:t>
                      </a:r>
                      <a:endParaRPr lang="en-US" sz="1000" kern="1400" dirty="0">
                        <a:ln>
                          <a:noFill/>
                        </a:ln>
                        <a:solidFill>
                          <a:srgbClr val="000000"/>
                        </a:solidFill>
                        <a:effectLst/>
                        <a:latin typeface="Calibri" panose="020F0502020204030204" pitchFamily="34" charset="0"/>
                      </a:endParaRPr>
                    </a:p>
                  </a:txBody>
                  <a:tcPr marL="35746" marR="35746" marT="35746" marB="35746"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tcPr>
                </a:tc>
                <a:tc>
                  <a:txBody>
                    <a:bodyPr/>
                    <a:lstStyle/>
                    <a:p>
                      <a:pPr marR="0" indent="0" algn="l" rtl="0">
                        <a:lnSpc>
                          <a:spcPct val="119000"/>
                        </a:lnSpc>
                        <a:spcBef>
                          <a:spcPts val="0"/>
                        </a:spcBef>
                        <a:spcAft>
                          <a:spcPts val="600"/>
                        </a:spcAft>
                      </a:pPr>
                      <a:r>
                        <a:rPr lang="en-US" sz="1100" kern="1400" dirty="0">
                          <a:ln>
                            <a:noFill/>
                          </a:ln>
                          <a:solidFill>
                            <a:srgbClr val="000000"/>
                          </a:solidFill>
                          <a:effectLst/>
                          <a:latin typeface="Calibri" panose="020F0502020204030204" pitchFamily="34" charset="0"/>
                        </a:rPr>
                        <a:t>A small bear from Peru sets out on adventures around the world. [</a:t>
                      </a:r>
                      <a:r>
                        <a:rPr lang="en-US" sz="1100" i="1" kern="1400" dirty="0">
                          <a:ln>
                            <a:noFill/>
                          </a:ln>
                          <a:solidFill>
                            <a:srgbClr val="000000"/>
                          </a:solidFill>
                          <a:effectLst/>
                          <a:latin typeface="Calibri" panose="020F0502020204030204" pitchFamily="34" charset="0"/>
                        </a:rPr>
                        <a:t>Note: the original Paddington are a higher level of reading, but the I Can Read version should be suitable for second graders.]</a:t>
                      </a:r>
                      <a:endParaRPr lang="en-US" sz="1000" kern="1400" dirty="0">
                        <a:ln>
                          <a:noFill/>
                        </a:ln>
                        <a:solidFill>
                          <a:srgbClr val="000000"/>
                        </a:solidFill>
                        <a:effectLst/>
                        <a:latin typeface="Calibri" panose="020F0502020204030204" pitchFamily="34" charset="0"/>
                      </a:endParaRPr>
                    </a:p>
                  </a:txBody>
                  <a:tcPr marL="35746" marR="35746" marT="35746" marB="35746"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tcPr>
                </a:tc>
                <a:tc>
                  <a:txBody>
                    <a:bodyPr/>
                    <a:lstStyle/>
                    <a:p>
                      <a:pPr marR="0" indent="0" algn="ctr" rtl="0">
                        <a:lnSpc>
                          <a:spcPct val="119000"/>
                        </a:lnSpc>
                        <a:spcBef>
                          <a:spcPts val="0"/>
                        </a:spcBef>
                        <a:spcAft>
                          <a:spcPts val="600"/>
                        </a:spcAft>
                      </a:pPr>
                      <a:r>
                        <a:rPr lang="en-US" sz="1100" kern="1400" dirty="0">
                          <a:ln>
                            <a:noFill/>
                          </a:ln>
                          <a:solidFill>
                            <a:srgbClr val="000000"/>
                          </a:solidFill>
                          <a:effectLst/>
                          <a:latin typeface="Calibri" panose="020F0502020204030204" pitchFamily="34" charset="0"/>
                        </a:rPr>
                        <a:t>2.5+</a:t>
                      </a:r>
                      <a:endParaRPr lang="en-US" sz="1000" kern="1400" dirty="0">
                        <a:ln>
                          <a:noFill/>
                        </a:ln>
                        <a:solidFill>
                          <a:srgbClr val="000000"/>
                        </a:solidFill>
                        <a:effectLst/>
                        <a:latin typeface="Calibri" panose="020F0502020204030204" pitchFamily="34" charset="0"/>
                      </a:endParaRPr>
                    </a:p>
                  </a:txBody>
                  <a:tcPr marL="35746" marR="35746" marT="35746" marB="35746" anchor="ctr">
                    <a:lnL w="6350" cap="flat" cmpd="sng" algn="ctr">
                      <a:solidFill>
                        <a:srgbClr val="80808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tcPr>
                </a:tc>
                <a:extLst>
                  <a:ext uri="{0D108BD9-81ED-4DB2-BD59-A6C34878D82A}">
                    <a16:rowId xmlns:a16="http://schemas.microsoft.com/office/drawing/2014/main" val="2957713176"/>
                  </a:ext>
                </a:extLst>
              </a:tr>
              <a:tr h="466613">
                <a:tc>
                  <a:txBody>
                    <a:bodyPr/>
                    <a:lstStyle/>
                    <a:p>
                      <a:pPr marR="0" indent="0" algn="l" rtl="0">
                        <a:lnSpc>
                          <a:spcPct val="119000"/>
                        </a:lnSpc>
                        <a:spcBef>
                          <a:spcPts val="0"/>
                        </a:spcBef>
                        <a:spcAft>
                          <a:spcPts val="600"/>
                        </a:spcAft>
                      </a:pPr>
                      <a:r>
                        <a:rPr lang="en-US" sz="1100" kern="1400" dirty="0">
                          <a:ln>
                            <a:noFill/>
                          </a:ln>
                          <a:solidFill>
                            <a:srgbClr val="000000"/>
                          </a:solidFill>
                          <a:effectLst/>
                          <a:latin typeface="Calibri" panose="020F0502020204030204" pitchFamily="34" charset="0"/>
                        </a:rPr>
                        <a:t>Arthur </a:t>
                      </a:r>
                      <a:endParaRPr lang="en-US" sz="1000" kern="1400" dirty="0">
                        <a:ln>
                          <a:noFill/>
                        </a:ln>
                        <a:solidFill>
                          <a:srgbClr val="000000"/>
                        </a:solidFill>
                        <a:effectLst/>
                        <a:latin typeface="Calibri" panose="020F0502020204030204" pitchFamily="34" charset="0"/>
                      </a:endParaRPr>
                    </a:p>
                  </a:txBody>
                  <a:tcPr marL="35746" marR="35746" marT="35746" marB="35746" anchor="ctr">
                    <a:lnL w="12700" cap="flat" cmpd="sng" algn="ctr">
                      <a:solidFill>
                        <a:srgbClr val="00000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tcPr>
                </a:tc>
                <a:tc>
                  <a:txBody>
                    <a:bodyPr/>
                    <a:lstStyle/>
                    <a:p>
                      <a:pPr marR="0" indent="0" algn="l" rtl="0">
                        <a:lnSpc>
                          <a:spcPct val="119000"/>
                        </a:lnSpc>
                        <a:spcBef>
                          <a:spcPts val="0"/>
                        </a:spcBef>
                        <a:spcAft>
                          <a:spcPts val="600"/>
                        </a:spcAft>
                      </a:pPr>
                      <a:r>
                        <a:rPr lang="en-US" sz="1100" kern="1400" dirty="0">
                          <a:ln>
                            <a:noFill/>
                          </a:ln>
                          <a:solidFill>
                            <a:srgbClr val="000000"/>
                          </a:solidFill>
                          <a:effectLst/>
                          <a:latin typeface="Calibri" panose="020F0502020204030204" pitchFamily="34" charset="0"/>
                        </a:rPr>
                        <a:t>Lillian Hoban*</a:t>
                      </a:r>
                      <a:endParaRPr lang="en-US" sz="1000" kern="1400" dirty="0">
                        <a:ln>
                          <a:noFill/>
                        </a:ln>
                        <a:solidFill>
                          <a:srgbClr val="000000"/>
                        </a:solidFill>
                        <a:effectLst/>
                        <a:latin typeface="Calibri" panose="020F0502020204030204" pitchFamily="34" charset="0"/>
                      </a:endParaRPr>
                    </a:p>
                  </a:txBody>
                  <a:tcPr marL="35746" marR="35746" marT="35746" marB="35746"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tcPr>
                </a:tc>
                <a:tc>
                  <a:txBody>
                    <a:bodyPr/>
                    <a:lstStyle/>
                    <a:p>
                      <a:pPr marR="0" indent="0" algn="l" rtl="0">
                        <a:lnSpc>
                          <a:spcPct val="119000"/>
                        </a:lnSpc>
                        <a:spcBef>
                          <a:spcPts val="0"/>
                        </a:spcBef>
                        <a:spcAft>
                          <a:spcPts val="600"/>
                        </a:spcAft>
                      </a:pPr>
                      <a:r>
                        <a:rPr lang="en-US" sz="1100" kern="1400" dirty="0">
                          <a:ln>
                            <a:noFill/>
                          </a:ln>
                          <a:solidFill>
                            <a:srgbClr val="000000"/>
                          </a:solidFill>
                          <a:effectLst/>
                          <a:latin typeface="Calibri" panose="020F0502020204030204" pitchFamily="34" charset="0"/>
                        </a:rPr>
                        <a:t>Stories about an aardvark named Arthur learning to navigate various things in life.</a:t>
                      </a:r>
                      <a:endParaRPr lang="en-US" sz="1000" kern="1400" dirty="0">
                        <a:ln>
                          <a:noFill/>
                        </a:ln>
                        <a:solidFill>
                          <a:srgbClr val="000000"/>
                        </a:solidFill>
                        <a:effectLst/>
                        <a:latin typeface="Calibri" panose="020F0502020204030204" pitchFamily="34" charset="0"/>
                      </a:endParaRPr>
                    </a:p>
                  </a:txBody>
                  <a:tcPr marL="35746" marR="35746" marT="35746" marB="35746"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tcPr>
                </a:tc>
                <a:tc>
                  <a:txBody>
                    <a:bodyPr/>
                    <a:lstStyle/>
                    <a:p>
                      <a:pPr marR="0" indent="0" algn="ctr" rtl="0">
                        <a:lnSpc>
                          <a:spcPct val="119000"/>
                        </a:lnSpc>
                        <a:spcBef>
                          <a:spcPts val="0"/>
                        </a:spcBef>
                        <a:spcAft>
                          <a:spcPts val="600"/>
                        </a:spcAft>
                      </a:pPr>
                      <a:r>
                        <a:rPr lang="en-US" sz="1100" kern="1400" dirty="0">
                          <a:ln>
                            <a:noFill/>
                          </a:ln>
                          <a:solidFill>
                            <a:srgbClr val="000000"/>
                          </a:solidFill>
                          <a:effectLst/>
                          <a:latin typeface="Calibri" panose="020F0502020204030204" pitchFamily="34" charset="0"/>
                        </a:rPr>
                        <a:t>2.5-3.1</a:t>
                      </a:r>
                      <a:endParaRPr lang="en-US" sz="1000" kern="1400" dirty="0">
                        <a:ln>
                          <a:noFill/>
                        </a:ln>
                        <a:solidFill>
                          <a:srgbClr val="000000"/>
                        </a:solidFill>
                        <a:effectLst/>
                        <a:latin typeface="Calibri" panose="020F0502020204030204" pitchFamily="34" charset="0"/>
                      </a:endParaRPr>
                    </a:p>
                  </a:txBody>
                  <a:tcPr marL="35746" marR="35746" marT="35746" marB="35746" anchor="ctr">
                    <a:lnL w="6350" cap="flat" cmpd="sng" algn="ctr">
                      <a:solidFill>
                        <a:srgbClr val="80808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tcPr>
                </a:tc>
                <a:extLst>
                  <a:ext uri="{0D108BD9-81ED-4DB2-BD59-A6C34878D82A}">
                    <a16:rowId xmlns:a16="http://schemas.microsoft.com/office/drawing/2014/main" val="2758564066"/>
                  </a:ext>
                </a:extLst>
              </a:tr>
              <a:tr h="466613">
                <a:tc>
                  <a:txBody>
                    <a:bodyPr/>
                    <a:lstStyle/>
                    <a:p>
                      <a:pPr marR="0" indent="0" algn="l" rtl="0">
                        <a:lnSpc>
                          <a:spcPct val="119000"/>
                        </a:lnSpc>
                        <a:spcBef>
                          <a:spcPts val="0"/>
                        </a:spcBef>
                        <a:spcAft>
                          <a:spcPts val="600"/>
                        </a:spcAft>
                      </a:pPr>
                      <a:r>
                        <a:rPr lang="en-US" sz="1100" kern="1400" dirty="0">
                          <a:ln>
                            <a:noFill/>
                          </a:ln>
                          <a:solidFill>
                            <a:srgbClr val="000000"/>
                          </a:solidFill>
                          <a:effectLst/>
                          <a:latin typeface="Calibri" panose="020F0502020204030204" pitchFamily="34" charset="0"/>
                        </a:rPr>
                        <a:t>Frances</a:t>
                      </a:r>
                      <a:endParaRPr lang="en-US" sz="1000" kern="1400" dirty="0">
                        <a:ln>
                          <a:noFill/>
                        </a:ln>
                        <a:solidFill>
                          <a:srgbClr val="000000"/>
                        </a:solidFill>
                        <a:effectLst/>
                        <a:latin typeface="Calibri" panose="020F0502020204030204" pitchFamily="34" charset="0"/>
                      </a:endParaRPr>
                    </a:p>
                  </a:txBody>
                  <a:tcPr marL="35746" marR="35746" marT="35746" marB="35746" anchor="ctr">
                    <a:lnL w="12700" cap="flat" cmpd="sng" algn="ctr">
                      <a:solidFill>
                        <a:srgbClr val="00000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tcPr>
                </a:tc>
                <a:tc>
                  <a:txBody>
                    <a:bodyPr/>
                    <a:lstStyle/>
                    <a:p>
                      <a:pPr marR="0" indent="0" algn="l" rtl="0">
                        <a:lnSpc>
                          <a:spcPct val="119000"/>
                        </a:lnSpc>
                        <a:spcBef>
                          <a:spcPts val="0"/>
                        </a:spcBef>
                        <a:spcAft>
                          <a:spcPts val="600"/>
                        </a:spcAft>
                      </a:pPr>
                      <a:r>
                        <a:rPr lang="en-US" sz="1100" kern="1400" dirty="0">
                          <a:ln>
                            <a:noFill/>
                          </a:ln>
                          <a:solidFill>
                            <a:srgbClr val="000000"/>
                          </a:solidFill>
                          <a:effectLst/>
                          <a:latin typeface="Calibri" panose="020F0502020204030204" pitchFamily="34" charset="0"/>
                        </a:rPr>
                        <a:t>Russel Hoban</a:t>
                      </a:r>
                      <a:endParaRPr lang="en-US" sz="1000" kern="1400" dirty="0">
                        <a:ln>
                          <a:noFill/>
                        </a:ln>
                        <a:solidFill>
                          <a:srgbClr val="000000"/>
                        </a:solidFill>
                        <a:effectLst/>
                        <a:latin typeface="Calibri" panose="020F0502020204030204" pitchFamily="34" charset="0"/>
                      </a:endParaRPr>
                    </a:p>
                  </a:txBody>
                  <a:tcPr marL="35746" marR="35746" marT="35746" marB="35746"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tcPr>
                </a:tc>
                <a:tc>
                  <a:txBody>
                    <a:bodyPr/>
                    <a:lstStyle/>
                    <a:p>
                      <a:pPr marR="0" indent="0" algn="l" rtl="0">
                        <a:lnSpc>
                          <a:spcPct val="119000"/>
                        </a:lnSpc>
                        <a:spcBef>
                          <a:spcPts val="0"/>
                        </a:spcBef>
                        <a:spcAft>
                          <a:spcPts val="600"/>
                        </a:spcAft>
                      </a:pPr>
                      <a:r>
                        <a:rPr lang="en-US" sz="1100" kern="1400" dirty="0">
                          <a:ln>
                            <a:noFill/>
                          </a:ln>
                          <a:solidFill>
                            <a:srgbClr val="000000"/>
                          </a:solidFill>
                          <a:effectLst/>
                          <a:latin typeface="Calibri" panose="020F0502020204030204" pitchFamily="34" charset="0"/>
                        </a:rPr>
                        <a:t>Stories about an opinionated badger and her growing-up stories.</a:t>
                      </a:r>
                      <a:endParaRPr lang="en-US" sz="1000" kern="1400" dirty="0">
                        <a:ln>
                          <a:noFill/>
                        </a:ln>
                        <a:solidFill>
                          <a:srgbClr val="000000"/>
                        </a:solidFill>
                        <a:effectLst/>
                        <a:latin typeface="Calibri" panose="020F0502020204030204" pitchFamily="34" charset="0"/>
                      </a:endParaRPr>
                    </a:p>
                  </a:txBody>
                  <a:tcPr marL="35746" marR="35746" marT="35746" marB="35746"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tcPr>
                </a:tc>
                <a:tc>
                  <a:txBody>
                    <a:bodyPr/>
                    <a:lstStyle/>
                    <a:p>
                      <a:pPr marR="0" indent="0" algn="ctr" rtl="0">
                        <a:lnSpc>
                          <a:spcPct val="119000"/>
                        </a:lnSpc>
                        <a:spcBef>
                          <a:spcPts val="0"/>
                        </a:spcBef>
                        <a:spcAft>
                          <a:spcPts val="600"/>
                        </a:spcAft>
                      </a:pPr>
                      <a:r>
                        <a:rPr lang="en-US" sz="1100" kern="1400" dirty="0">
                          <a:ln>
                            <a:noFill/>
                          </a:ln>
                          <a:solidFill>
                            <a:srgbClr val="000000"/>
                          </a:solidFill>
                          <a:effectLst/>
                          <a:latin typeface="Calibri" panose="020F0502020204030204" pitchFamily="34" charset="0"/>
                        </a:rPr>
                        <a:t>2.7-3.7</a:t>
                      </a:r>
                      <a:endParaRPr lang="en-US" sz="1000" kern="1400" dirty="0">
                        <a:ln>
                          <a:noFill/>
                        </a:ln>
                        <a:solidFill>
                          <a:srgbClr val="000000"/>
                        </a:solidFill>
                        <a:effectLst/>
                        <a:latin typeface="Calibri" panose="020F0502020204030204" pitchFamily="34" charset="0"/>
                      </a:endParaRPr>
                    </a:p>
                  </a:txBody>
                  <a:tcPr marL="35746" marR="35746" marT="35746" marB="35746" anchor="ctr">
                    <a:lnL w="6350" cap="flat" cmpd="sng" algn="ctr">
                      <a:solidFill>
                        <a:srgbClr val="80808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tcPr>
                </a:tc>
                <a:extLst>
                  <a:ext uri="{0D108BD9-81ED-4DB2-BD59-A6C34878D82A}">
                    <a16:rowId xmlns:a16="http://schemas.microsoft.com/office/drawing/2014/main" val="4275492468"/>
                  </a:ext>
                </a:extLst>
              </a:tr>
              <a:tr h="466613">
                <a:tc>
                  <a:txBody>
                    <a:bodyPr/>
                    <a:lstStyle/>
                    <a:p>
                      <a:pPr marR="0" indent="0" algn="l" rtl="0">
                        <a:lnSpc>
                          <a:spcPct val="119000"/>
                        </a:lnSpc>
                        <a:spcBef>
                          <a:spcPts val="0"/>
                        </a:spcBef>
                        <a:spcAft>
                          <a:spcPts val="600"/>
                        </a:spcAft>
                      </a:pPr>
                      <a:r>
                        <a:rPr lang="en-US" sz="1100" kern="1400" dirty="0">
                          <a:ln>
                            <a:noFill/>
                          </a:ln>
                          <a:solidFill>
                            <a:srgbClr val="000000"/>
                          </a:solidFill>
                          <a:effectLst/>
                          <a:latin typeface="Calibri" panose="020F0502020204030204" pitchFamily="34" charset="0"/>
                        </a:rPr>
                        <a:t>Franklin</a:t>
                      </a:r>
                      <a:endParaRPr lang="en-US" sz="1000" kern="1400" dirty="0">
                        <a:ln>
                          <a:noFill/>
                        </a:ln>
                        <a:solidFill>
                          <a:srgbClr val="000000"/>
                        </a:solidFill>
                        <a:effectLst/>
                        <a:latin typeface="Calibri" panose="020F0502020204030204" pitchFamily="34" charset="0"/>
                      </a:endParaRPr>
                    </a:p>
                  </a:txBody>
                  <a:tcPr marL="35746" marR="35746" marT="35746" marB="35746" anchor="ctr">
                    <a:lnL w="12700" cap="flat" cmpd="sng" algn="ctr">
                      <a:solidFill>
                        <a:srgbClr val="00000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R="0" indent="0" algn="l" rtl="0">
                        <a:lnSpc>
                          <a:spcPct val="119000"/>
                        </a:lnSpc>
                        <a:spcBef>
                          <a:spcPts val="0"/>
                        </a:spcBef>
                        <a:spcAft>
                          <a:spcPts val="600"/>
                        </a:spcAft>
                      </a:pPr>
                      <a:r>
                        <a:rPr lang="en-US" sz="1100" kern="1400" dirty="0">
                          <a:ln>
                            <a:noFill/>
                          </a:ln>
                          <a:solidFill>
                            <a:srgbClr val="000000"/>
                          </a:solidFill>
                          <a:effectLst/>
                          <a:latin typeface="Calibri" panose="020F0502020204030204" pitchFamily="34" charset="0"/>
                        </a:rPr>
                        <a:t>Paulette Bourgeois</a:t>
                      </a:r>
                      <a:endParaRPr lang="en-US" sz="1000" kern="1400" dirty="0">
                        <a:ln>
                          <a:noFill/>
                        </a:ln>
                        <a:solidFill>
                          <a:srgbClr val="000000"/>
                        </a:solidFill>
                        <a:effectLst/>
                        <a:latin typeface="Calibri" panose="020F0502020204030204" pitchFamily="34" charset="0"/>
                      </a:endParaRPr>
                    </a:p>
                  </a:txBody>
                  <a:tcPr marL="35746" marR="35746" marT="35746" marB="35746"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R="0" indent="0" algn="l" rtl="0">
                        <a:lnSpc>
                          <a:spcPct val="119000"/>
                        </a:lnSpc>
                        <a:spcBef>
                          <a:spcPts val="0"/>
                        </a:spcBef>
                        <a:spcAft>
                          <a:spcPts val="600"/>
                        </a:spcAft>
                      </a:pPr>
                      <a:r>
                        <a:rPr lang="en-US" sz="1100" kern="1400" dirty="0">
                          <a:ln>
                            <a:noFill/>
                          </a:ln>
                          <a:solidFill>
                            <a:srgbClr val="000000"/>
                          </a:solidFill>
                          <a:effectLst/>
                          <a:latin typeface="Calibri" panose="020F0502020204030204" pitchFamily="34" charset="0"/>
                        </a:rPr>
                        <a:t>Stories about a small turtle named Franklin.</a:t>
                      </a:r>
                      <a:endParaRPr lang="en-US" sz="1000" kern="1400" dirty="0">
                        <a:ln>
                          <a:noFill/>
                        </a:ln>
                        <a:solidFill>
                          <a:srgbClr val="000000"/>
                        </a:solidFill>
                        <a:effectLst/>
                        <a:latin typeface="Calibri" panose="020F0502020204030204" pitchFamily="34" charset="0"/>
                      </a:endParaRPr>
                    </a:p>
                  </a:txBody>
                  <a:tcPr marL="35746" marR="35746" marT="35746" marB="35746"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R="0" indent="0" algn="ctr" rtl="0">
                        <a:lnSpc>
                          <a:spcPct val="119000"/>
                        </a:lnSpc>
                        <a:spcBef>
                          <a:spcPts val="0"/>
                        </a:spcBef>
                        <a:spcAft>
                          <a:spcPts val="600"/>
                        </a:spcAft>
                      </a:pPr>
                      <a:r>
                        <a:rPr lang="en-US" sz="1100" kern="1400" dirty="0">
                          <a:ln>
                            <a:noFill/>
                          </a:ln>
                          <a:solidFill>
                            <a:srgbClr val="000000"/>
                          </a:solidFill>
                          <a:effectLst/>
                          <a:latin typeface="Calibri" panose="020F0502020204030204" pitchFamily="34" charset="0"/>
                        </a:rPr>
                        <a:t>2.5-3.1</a:t>
                      </a:r>
                      <a:endParaRPr lang="en-US" sz="1000" kern="1400" dirty="0">
                        <a:ln>
                          <a:noFill/>
                        </a:ln>
                        <a:solidFill>
                          <a:srgbClr val="000000"/>
                        </a:solidFill>
                        <a:effectLst/>
                        <a:latin typeface="Calibri" panose="020F0502020204030204" pitchFamily="34" charset="0"/>
                      </a:endParaRPr>
                    </a:p>
                  </a:txBody>
                  <a:tcPr marL="35746" marR="35746" marT="35746" marB="35746" anchor="ctr">
                    <a:lnL w="6350" cap="flat" cmpd="sng" algn="ctr">
                      <a:solidFill>
                        <a:srgbClr val="80808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80808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981829698"/>
                  </a:ext>
                </a:extLst>
              </a:tr>
            </a:tbl>
          </a:graphicData>
        </a:graphic>
      </p:graphicFrame>
      <p:graphicFrame>
        <p:nvGraphicFramePr>
          <p:cNvPr id="7" name="Table 6">
            <a:extLst>
              <a:ext uri="{FF2B5EF4-FFF2-40B4-BE49-F238E27FC236}">
                <a16:creationId xmlns:a16="http://schemas.microsoft.com/office/drawing/2014/main" id="{B86D9B14-DC14-4FAF-94C0-D1C0DC2309AB}"/>
              </a:ext>
            </a:extLst>
          </p:cNvPr>
          <p:cNvGraphicFramePr>
            <a:graphicFrameLocks noGrp="1"/>
          </p:cNvGraphicFramePr>
          <p:nvPr>
            <p:extLst>
              <p:ext uri="{D42A27DB-BD31-4B8C-83A1-F6EECF244321}">
                <p14:modId xmlns:p14="http://schemas.microsoft.com/office/powerpoint/2010/main" val="866029044"/>
              </p:ext>
            </p:extLst>
          </p:nvPr>
        </p:nvGraphicFramePr>
        <p:xfrm>
          <a:off x="534987" y="5801154"/>
          <a:ext cx="6702425" cy="3630673"/>
        </p:xfrm>
        <a:graphic>
          <a:graphicData uri="http://schemas.openxmlformats.org/drawingml/2006/table">
            <a:tbl>
              <a:tblPr/>
              <a:tblGrid>
                <a:gridCol w="1636487">
                  <a:extLst>
                    <a:ext uri="{9D8B030D-6E8A-4147-A177-3AD203B41FA5}">
                      <a16:colId xmlns:a16="http://schemas.microsoft.com/office/drawing/2014/main" val="1115268482"/>
                    </a:ext>
                  </a:extLst>
                </a:gridCol>
                <a:gridCol w="1447888">
                  <a:extLst>
                    <a:ext uri="{9D8B030D-6E8A-4147-A177-3AD203B41FA5}">
                      <a16:colId xmlns:a16="http://schemas.microsoft.com/office/drawing/2014/main" val="1091813733"/>
                    </a:ext>
                  </a:extLst>
                </a:gridCol>
                <a:gridCol w="2979730">
                  <a:extLst>
                    <a:ext uri="{9D8B030D-6E8A-4147-A177-3AD203B41FA5}">
                      <a16:colId xmlns:a16="http://schemas.microsoft.com/office/drawing/2014/main" val="1424979578"/>
                    </a:ext>
                  </a:extLst>
                </a:gridCol>
                <a:gridCol w="638320">
                  <a:extLst>
                    <a:ext uri="{9D8B030D-6E8A-4147-A177-3AD203B41FA5}">
                      <a16:colId xmlns:a16="http://schemas.microsoft.com/office/drawing/2014/main" val="1502068186"/>
                    </a:ext>
                  </a:extLst>
                </a:gridCol>
              </a:tblGrid>
              <a:tr h="621278">
                <a:tc>
                  <a:txBody>
                    <a:bodyPr/>
                    <a:lstStyle/>
                    <a:p>
                      <a:pPr marR="0" indent="0" algn="ctr" rtl="0">
                        <a:lnSpc>
                          <a:spcPct val="119000"/>
                        </a:lnSpc>
                        <a:spcBef>
                          <a:spcPts val="0"/>
                        </a:spcBef>
                        <a:spcAft>
                          <a:spcPts val="600"/>
                        </a:spcAft>
                      </a:pPr>
                      <a:r>
                        <a:rPr lang="en-US" sz="1000" kern="1400">
                          <a:ln>
                            <a:noFill/>
                          </a:ln>
                          <a:solidFill>
                            <a:srgbClr val="FFFFFF"/>
                          </a:solidFill>
                          <a:effectLst/>
                          <a:latin typeface="Calibri" panose="020F0502020204030204" pitchFamily="34" charset="0"/>
                        </a:rPr>
                        <a:t>BOOK</a:t>
                      </a:r>
                      <a:endParaRPr lang="en-US" sz="1000" kern="1400">
                        <a:ln>
                          <a:noFill/>
                        </a:ln>
                        <a:solidFill>
                          <a:srgbClr val="000000"/>
                        </a:solidFill>
                        <a:effectLst/>
                        <a:latin typeface="Calibri" panose="020F0502020204030204" pitchFamily="34" charset="0"/>
                      </a:endParaRPr>
                    </a:p>
                  </a:txBody>
                  <a:tcPr marL="35746" marR="35746" marT="35746" marB="35746" anchor="ctr">
                    <a:lnL w="12700" cap="flat" cmpd="sng" algn="ctr">
                      <a:solidFill>
                        <a:srgbClr val="000000"/>
                      </a:solidFill>
                      <a:prstDash val="solid"/>
                      <a:round/>
                      <a:headEnd type="none" w="med" len="med"/>
                      <a:tailEnd type="none" w="med" len="med"/>
                    </a:lnL>
                    <a:lnR w="6350" cap="flat" cmpd="sng" algn="ctr">
                      <a:solidFill>
                        <a:srgbClr val="80808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000000"/>
                    </a:solidFill>
                  </a:tcPr>
                </a:tc>
                <a:tc>
                  <a:txBody>
                    <a:bodyPr/>
                    <a:lstStyle/>
                    <a:p>
                      <a:pPr marR="0" indent="0" algn="ctr" rtl="0">
                        <a:lnSpc>
                          <a:spcPct val="119000"/>
                        </a:lnSpc>
                        <a:spcBef>
                          <a:spcPts val="0"/>
                        </a:spcBef>
                        <a:spcAft>
                          <a:spcPts val="600"/>
                        </a:spcAft>
                      </a:pPr>
                      <a:r>
                        <a:rPr lang="en-US" sz="1000" kern="1400">
                          <a:ln>
                            <a:noFill/>
                          </a:ln>
                          <a:solidFill>
                            <a:srgbClr val="FFFFFF"/>
                          </a:solidFill>
                          <a:effectLst/>
                          <a:latin typeface="Calibri" panose="020F0502020204030204" pitchFamily="34" charset="0"/>
                        </a:rPr>
                        <a:t>AUTHOR</a:t>
                      </a:r>
                      <a:endParaRPr lang="en-US" sz="1000" kern="1400">
                        <a:ln>
                          <a:noFill/>
                        </a:ln>
                        <a:solidFill>
                          <a:srgbClr val="000000"/>
                        </a:solidFill>
                        <a:effectLst/>
                        <a:latin typeface="Calibri" panose="020F0502020204030204" pitchFamily="34" charset="0"/>
                      </a:endParaRPr>
                    </a:p>
                  </a:txBody>
                  <a:tcPr marL="35746" marR="35746" marT="35746" marB="35746"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000000"/>
                    </a:solidFill>
                  </a:tcPr>
                </a:tc>
                <a:tc>
                  <a:txBody>
                    <a:bodyPr/>
                    <a:lstStyle/>
                    <a:p>
                      <a:pPr marR="0" indent="0" algn="ctr" rtl="0">
                        <a:lnSpc>
                          <a:spcPct val="119000"/>
                        </a:lnSpc>
                        <a:spcBef>
                          <a:spcPts val="0"/>
                        </a:spcBef>
                        <a:spcAft>
                          <a:spcPts val="600"/>
                        </a:spcAft>
                      </a:pPr>
                      <a:r>
                        <a:rPr lang="en-US" sz="1000" kern="1400">
                          <a:ln>
                            <a:noFill/>
                          </a:ln>
                          <a:solidFill>
                            <a:srgbClr val="FFFFFF"/>
                          </a:solidFill>
                          <a:effectLst/>
                          <a:latin typeface="Calibri" panose="020F0502020204030204" pitchFamily="34" charset="0"/>
                        </a:rPr>
                        <a:t>DESCRIPTION</a:t>
                      </a:r>
                      <a:endParaRPr lang="en-US" sz="1000" kern="1400">
                        <a:ln>
                          <a:noFill/>
                        </a:ln>
                        <a:solidFill>
                          <a:srgbClr val="000000"/>
                        </a:solidFill>
                        <a:effectLst/>
                        <a:latin typeface="Calibri" panose="020F0502020204030204" pitchFamily="34" charset="0"/>
                      </a:endParaRPr>
                    </a:p>
                  </a:txBody>
                  <a:tcPr marL="35746" marR="35746" marT="35746" marB="35746"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000000"/>
                    </a:solidFill>
                  </a:tcPr>
                </a:tc>
                <a:tc>
                  <a:txBody>
                    <a:bodyPr/>
                    <a:lstStyle/>
                    <a:p>
                      <a:pPr marR="0" indent="0" algn="ctr" rtl="0">
                        <a:lnSpc>
                          <a:spcPct val="119000"/>
                        </a:lnSpc>
                        <a:spcBef>
                          <a:spcPts val="0"/>
                        </a:spcBef>
                        <a:spcAft>
                          <a:spcPts val="600"/>
                        </a:spcAft>
                      </a:pPr>
                      <a:r>
                        <a:rPr lang="en-US" sz="1000" kern="1400">
                          <a:ln>
                            <a:noFill/>
                          </a:ln>
                          <a:solidFill>
                            <a:srgbClr val="FFFFFF"/>
                          </a:solidFill>
                          <a:effectLst/>
                          <a:latin typeface="Calibri" panose="020F0502020204030204" pitchFamily="34" charset="0"/>
                        </a:rPr>
                        <a:t>READING LEVEL</a:t>
                      </a:r>
                      <a:endParaRPr lang="en-US" sz="1000" kern="1400">
                        <a:ln>
                          <a:noFill/>
                        </a:ln>
                        <a:solidFill>
                          <a:srgbClr val="000000"/>
                        </a:solidFill>
                        <a:effectLst/>
                        <a:latin typeface="Calibri" panose="020F0502020204030204" pitchFamily="34" charset="0"/>
                      </a:endParaRPr>
                    </a:p>
                  </a:txBody>
                  <a:tcPr marL="35746" marR="35746" marT="35746" marB="35746" anchor="ctr">
                    <a:lnL w="6350" cap="flat" cmpd="sng" algn="ctr">
                      <a:solidFill>
                        <a:srgbClr val="80808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000000"/>
                    </a:solidFill>
                  </a:tcPr>
                </a:tc>
                <a:extLst>
                  <a:ext uri="{0D108BD9-81ED-4DB2-BD59-A6C34878D82A}">
                    <a16:rowId xmlns:a16="http://schemas.microsoft.com/office/drawing/2014/main" val="1313272570"/>
                  </a:ext>
                </a:extLst>
              </a:tr>
              <a:tr h="479211">
                <a:tc>
                  <a:txBody>
                    <a:bodyPr/>
                    <a:lstStyle/>
                    <a:p>
                      <a:pPr marR="0" indent="0" algn="l" rtl="0">
                        <a:lnSpc>
                          <a:spcPct val="119000"/>
                        </a:lnSpc>
                        <a:spcBef>
                          <a:spcPts val="0"/>
                        </a:spcBef>
                        <a:spcAft>
                          <a:spcPts val="600"/>
                        </a:spcAft>
                      </a:pPr>
                      <a:r>
                        <a:rPr lang="en-US" sz="1100" kern="1400" dirty="0">
                          <a:ln>
                            <a:noFill/>
                          </a:ln>
                          <a:solidFill>
                            <a:srgbClr val="000000"/>
                          </a:solidFill>
                          <a:effectLst/>
                          <a:latin typeface="Calibri" panose="020F0502020204030204" pitchFamily="34" charset="0"/>
                        </a:rPr>
                        <a:t>The Boxcar Children</a:t>
                      </a:r>
                      <a:endParaRPr lang="en-US" sz="1000" kern="1400" dirty="0">
                        <a:ln>
                          <a:noFill/>
                        </a:ln>
                        <a:solidFill>
                          <a:srgbClr val="000000"/>
                        </a:solidFill>
                        <a:effectLst/>
                        <a:latin typeface="Calibri" panose="020F0502020204030204" pitchFamily="34" charset="0"/>
                      </a:endParaRPr>
                    </a:p>
                  </a:txBody>
                  <a:tcPr marL="35746" marR="35746" marT="35746" marB="35746" anchor="ctr">
                    <a:lnL w="12700" cap="flat" cmpd="sng" algn="ctr">
                      <a:solidFill>
                        <a:srgbClr val="00000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tcPr>
                </a:tc>
                <a:tc>
                  <a:txBody>
                    <a:bodyPr/>
                    <a:lstStyle/>
                    <a:p>
                      <a:pPr marR="0" indent="0" algn="l" rtl="0">
                        <a:lnSpc>
                          <a:spcPct val="119000"/>
                        </a:lnSpc>
                        <a:spcBef>
                          <a:spcPts val="0"/>
                        </a:spcBef>
                        <a:spcAft>
                          <a:spcPts val="600"/>
                        </a:spcAft>
                      </a:pPr>
                      <a:r>
                        <a:rPr lang="en-US" sz="1100" kern="1400">
                          <a:ln>
                            <a:noFill/>
                          </a:ln>
                          <a:solidFill>
                            <a:srgbClr val="000000"/>
                          </a:solidFill>
                          <a:effectLst/>
                          <a:latin typeface="Calibri" panose="020F0502020204030204" pitchFamily="34" charset="0"/>
                        </a:rPr>
                        <a:t>Gertrude Chandler Warner</a:t>
                      </a:r>
                      <a:endParaRPr lang="en-US" sz="1000" kern="1400">
                        <a:ln>
                          <a:noFill/>
                        </a:ln>
                        <a:solidFill>
                          <a:srgbClr val="000000"/>
                        </a:solidFill>
                        <a:effectLst/>
                        <a:latin typeface="Calibri" panose="020F0502020204030204" pitchFamily="34" charset="0"/>
                      </a:endParaRPr>
                    </a:p>
                  </a:txBody>
                  <a:tcPr marL="35746" marR="35746" marT="35746" marB="35746"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tcPr>
                </a:tc>
                <a:tc>
                  <a:txBody>
                    <a:bodyPr/>
                    <a:lstStyle/>
                    <a:p>
                      <a:pPr marR="0" indent="0" algn="l" rtl="0">
                        <a:lnSpc>
                          <a:spcPct val="119000"/>
                        </a:lnSpc>
                        <a:spcBef>
                          <a:spcPts val="0"/>
                        </a:spcBef>
                        <a:spcAft>
                          <a:spcPts val="600"/>
                        </a:spcAft>
                      </a:pPr>
                      <a:r>
                        <a:rPr lang="en-US" sz="1100" kern="1400">
                          <a:ln>
                            <a:noFill/>
                          </a:ln>
                          <a:solidFill>
                            <a:srgbClr val="000000"/>
                          </a:solidFill>
                          <a:effectLst/>
                          <a:latin typeface="Calibri" panose="020F0502020204030204" pitchFamily="34" charset="0"/>
                        </a:rPr>
                        <a:t>Four orphan siblings work together to take care of each other and to solve mysteries that come up.</a:t>
                      </a:r>
                      <a:endParaRPr lang="en-US" sz="1000" kern="1400">
                        <a:ln>
                          <a:noFill/>
                        </a:ln>
                        <a:solidFill>
                          <a:srgbClr val="000000"/>
                        </a:solidFill>
                        <a:effectLst/>
                        <a:latin typeface="Calibri" panose="020F0502020204030204" pitchFamily="34" charset="0"/>
                      </a:endParaRPr>
                    </a:p>
                  </a:txBody>
                  <a:tcPr marL="35746" marR="35746" marT="35746" marB="35746"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tcPr>
                </a:tc>
                <a:tc>
                  <a:txBody>
                    <a:bodyPr/>
                    <a:lstStyle/>
                    <a:p>
                      <a:pPr marR="0" indent="0" algn="ctr" rtl="0">
                        <a:lnSpc>
                          <a:spcPct val="119000"/>
                        </a:lnSpc>
                        <a:spcBef>
                          <a:spcPts val="0"/>
                        </a:spcBef>
                        <a:spcAft>
                          <a:spcPts val="600"/>
                        </a:spcAft>
                      </a:pPr>
                      <a:r>
                        <a:rPr lang="en-US" sz="1100" kern="1400" dirty="0">
                          <a:ln>
                            <a:noFill/>
                          </a:ln>
                          <a:solidFill>
                            <a:srgbClr val="000000"/>
                          </a:solidFill>
                          <a:effectLst/>
                          <a:latin typeface="Calibri" panose="020F0502020204030204" pitchFamily="34" charset="0"/>
                        </a:rPr>
                        <a:t>3.0+</a:t>
                      </a:r>
                      <a:endParaRPr lang="en-US" sz="1000" kern="1400" dirty="0">
                        <a:ln>
                          <a:noFill/>
                        </a:ln>
                        <a:solidFill>
                          <a:srgbClr val="000000"/>
                        </a:solidFill>
                        <a:effectLst/>
                        <a:latin typeface="Calibri" panose="020F0502020204030204" pitchFamily="34" charset="0"/>
                      </a:endParaRPr>
                    </a:p>
                  </a:txBody>
                  <a:tcPr marL="35746" marR="35746" marT="35746" marB="35746" anchor="ctr">
                    <a:lnL w="6350" cap="flat" cmpd="sng" algn="ctr">
                      <a:solidFill>
                        <a:srgbClr val="80808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tcPr>
                </a:tc>
                <a:extLst>
                  <a:ext uri="{0D108BD9-81ED-4DB2-BD59-A6C34878D82A}">
                    <a16:rowId xmlns:a16="http://schemas.microsoft.com/office/drawing/2014/main" val="2487697601"/>
                  </a:ext>
                </a:extLst>
              </a:tr>
              <a:tr h="479211">
                <a:tc>
                  <a:txBody>
                    <a:bodyPr/>
                    <a:lstStyle/>
                    <a:p>
                      <a:pPr marR="0" indent="0" algn="l" rtl="0">
                        <a:lnSpc>
                          <a:spcPct val="119000"/>
                        </a:lnSpc>
                        <a:spcBef>
                          <a:spcPts val="0"/>
                        </a:spcBef>
                        <a:spcAft>
                          <a:spcPts val="600"/>
                        </a:spcAft>
                      </a:pPr>
                      <a:r>
                        <a:rPr lang="en-US" sz="1100" kern="1400" dirty="0">
                          <a:ln>
                            <a:noFill/>
                          </a:ln>
                          <a:solidFill>
                            <a:srgbClr val="000000"/>
                          </a:solidFill>
                          <a:effectLst/>
                          <a:latin typeface="Calibri" panose="020F0502020204030204" pitchFamily="34" charset="0"/>
                        </a:rPr>
                        <a:t>Miss Mallard Mystery</a:t>
                      </a:r>
                    </a:p>
                  </a:txBody>
                  <a:tcPr marL="35746" marR="35746" marT="35746" marB="35746" anchor="ctr">
                    <a:lnL w="12700" cap="flat" cmpd="sng" algn="ctr">
                      <a:solidFill>
                        <a:srgbClr val="00000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tcPr>
                </a:tc>
                <a:tc>
                  <a:txBody>
                    <a:bodyPr/>
                    <a:lstStyle/>
                    <a:p>
                      <a:pPr marR="0" indent="0" algn="l" rtl="0">
                        <a:lnSpc>
                          <a:spcPct val="119000"/>
                        </a:lnSpc>
                        <a:spcBef>
                          <a:spcPts val="0"/>
                        </a:spcBef>
                        <a:spcAft>
                          <a:spcPts val="600"/>
                        </a:spcAft>
                      </a:pPr>
                      <a:r>
                        <a:rPr lang="en-US" sz="1100" kern="1400" dirty="0">
                          <a:ln>
                            <a:noFill/>
                          </a:ln>
                          <a:solidFill>
                            <a:srgbClr val="000000"/>
                          </a:solidFill>
                          <a:effectLst/>
                          <a:latin typeface="Calibri" panose="020F0502020204030204" pitchFamily="34" charset="0"/>
                        </a:rPr>
                        <a:t>Robert Quackenbush</a:t>
                      </a:r>
                    </a:p>
                  </a:txBody>
                  <a:tcPr marL="35746" marR="35746" marT="35746" marB="35746"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tcPr>
                </a:tc>
                <a:tc>
                  <a:txBody>
                    <a:bodyPr/>
                    <a:lstStyle/>
                    <a:p>
                      <a:pPr marR="0" indent="0" algn="l" rtl="0">
                        <a:lnSpc>
                          <a:spcPct val="119000"/>
                        </a:lnSpc>
                        <a:spcBef>
                          <a:spcPts val="0"/>
                        </a:spcBef>
                        <a:spcAft>
                          <a:spcPts val="600"/>
                        </a:spcAft>
                      </a:pPr>
                      <a:r>
                        <a:rPr lang="en-US" sz="1100" kern="1400" dirty="0">
                          <a:ln>
                            <a:noFill/>
                          </a:ln>
                          <a:solidFill>
                            <a:srgbClr val="000000"/>
                          </a:solidFill>
                          <a:effectLst/>
                          <a:latin typeface="Calibri" panose="020F0502020204030204" pitchFamily="34" charset="0"/>
                        </a:rPr>
                        <a:t>Miss Mallard is a duck who travels and solves mysteries. Eight books in this series.</a:t>
                      </a:r>
                    </a:p>
                  </a:txBody>
                  <a:tcPr marL="35746" marR="35746" marT="35746" marB="35746"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tcPr>
                </a:tc>
                <a:tc>
                  <a:txBody>
                    <a:bodyPr/>
                    <a:lstStyle/>
                    <a:p>
                      <a:pPr marR="0" indent="0" algn="ctr" rtl="0">
                        <a:lnSpc>
                          <a:spcPct val="119000"/>
                        </a:lnSpc>
                        <a:spcBef>
                          <a:spcPts val="0"/>
                        </a:spcBef>
                        <a:spcAft>
                          <a:spcPts val="600"/>
                        </a:spcAft>
                      </a:pPr>
                      <a:r>
                        <a:rPr lang="en-US" sz="1100" kern="1400" dirty="0">
                          <a:ln>
                            <a:noFill/>
                          </a:ln>
                          <a:solidFill>
                            <a:srgbClr val="000000"/>
                          </a:solidFill>
                          <a:effectLst/>
                          <a:latin typeface="Calibri" panose="020F0502020204030204" pitchFamily="34" charset="0"/>
                        </a:rPr>
                        <a:t>3.1-4.1</a:t>
                      </a:r>
                    </a:p>
                  </a:txBody>
                  <a:tcPr marL="35746" marR="35746" marT="35746" marB="35746" anchor="ctr">
                    <a:lnL w="6350" cap="flat" cmpd="sng" algn="ctr">
                      <a:solidFill>
                        <a:srgbClr val="80808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tcPr>
                </a:tc>
                <a:extLst>
                  <a:ext uri="{0D108BD9-81ED-4DB2-BD59-A6C34878D82A}">
                    <a16:rowId xmlns:a16="http://schemas.microsoft.com/office/drawing/2014/main" val="2915333472"/>
                  </a:ext>
                </a:extLst>
              </a:tr>
              <a:tr h="478740">
                <a:tc>
                  <a:txBody>
                    <a:bodyPr/>
                    <a:lstStyle/>
                    <a:p>
                      <a:pPr marR="0" indent="0" algn="l" rtl="0">
                        <a:lnSpc>
                          <a:spcPct val="119000"/>
                        </a:lnSpc>
                        <a:spcBef>
                          <a:spcPts val="0"/>
                        </a:spcBef>
                        <a:spcAft>
                          <a:spcPts val="600"/>
                        </a:spcAft>
                      </a:pPr>
                      <a:r>
                        <a:rPr lang="en-US" sz="1100" kern="1400" dirty="0">
                          <a:ln>
                            <a:noFill/>
                          </a:ln>
                          <a:solidFill>
                            <a:srgbClr val="000000"/>
                          </a:solidFill>
                          <a:effectLst/>
                          <a:latin typeface="Calibri" panose="020F0502020204030204" pitchFamily="34" charset="0"/>
                        </a:rPr>
                        <a:t>Billy and Blaze</a:t>
                      </a:r>
                      <a:endParaRPr lang="en-US" sz="1000" kern="1400" dirty="0">
                        <a:ln>
                          <a:noFill/>
                        </a:ln>
                        <a:solidFill>
                          <a:srgbClr val="000000"/>
                        </a:solidFill>
                        <a:effectLst/>
                        <a:latin typeface="Calibri" panose="020F0502020204030204" pitchFamily="34" charset="0"/>
                      </a:endParaRPr>
                    </a:p>
                  </a:txBody>
                  <a:tcPr marL="35746" marR="35746" marT="35746" marB="35746" anchor="ctr">
                    <a:lnL w="12700" cap="flat" cmpd="sng" algn="ctr">
                      <a:solidFill>
                        <a:srgbClr val="00000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tcPr>
                </a:tc>
                <a:tc>
                  <a:txBody>
                    <a:bodyPr/>
                    <a:lstStyle/>
                    <a:p>
                      <a:pPr marR="0" indent="0" algn="l" rtl="0">
                        <a:lnSpc>
                          <a:spcPct val="119000"/>
                        </a:lnSpc>
                        <a:spcBef>
                          <a:spcPts val="0"/>
                        </a:spcBef>
                        <a:spcAft>
                          <a:spcPts val="600"/>
                        </a:spcAft>
                      </a:pPr>
                      <a:r>
                        <a:rPr lang="en-US" sz="1100" kern="1400">
                          <a:ln>
                            <a:noFill/>
                          </a:ln>
                          <a:solidFill>
                            <a:srgbClr val="000000"/>
                          </a:solidFill>
                          <a:effectLst/>
                          <a:latin typeface="Calibri" panose="020F0502020204030204" pitchFamily="34" charset="0"/>
                        </a:rPr>
                        <a:t>C. W. Anderson</a:t>
                      </a:r>
                      <a:endParaRPr lang="en-US" sz="1000" kern="1400">
                        <a:ln>
                          <a:noFill/>
                        </a:ln>
                        <a:solidFill>
                          <a:srgbClr val="000000"/>
                        </a:solidFill>
                        <a:effectLst/>
                        <a:latin typeface="Calibri" panose="020F0502020204030204" pitchFamily="34" charset="0"/>
                      </a:endParaRPr>
                    </a:p>
                  </a:txBody>
                  <a:tcPr marL="35746" marR="35746" marT="35746" marB="35746"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tcPr>
                </a:tc>
                <a:tc>
                  <a:txBody>
                    <a:bodyPr/>
                    <a:lstStyle/>
                    <a:p>
                      <a:pPr marR="0" indent="0" algn="l" rtl="0">
                        <a:lnSpc>
                          <a:spcPct val="119000"/>
                        </a:lnSpc>
                        <a:spcBef>
                          <a:spcPts val="0"/>
                        </a:spcBef>
                        <a:spcAft>
                          <a:spcPts val="600"/>
                        </a:spcAft>
                      </a:pPr>
                      <a:r>
                        <a:rPr lang="en-US" sz="1100" kern="1400" dirty="0">
                          <a:ln>
                            <a:noFill/>
                          </a:ln>
                          <a:solidFill>
                            <a:srgbClr val="000000"/>
                          </a:solidFill>
                          <a:effectLst/>
                          <a:latin typeface="Calibri" panose="020F0502020204030204" pitchFamily="34" charset="0"/>
                        </a:rPr>
                        <a:t>The adventures of a boy named Billy and his horse named Blaze. Eleven books in this series.</a:t>
                      </a:r>
                      <a:endParaRPr lang="en-US" sz="1000" kern="1400" dirty="0">
                        <a:ln>
                          <a:noFill/>
                        </a:ln>
                        <a:solidFill>
                          <a:srgbClr val="000000"/>
                        </a:solidFill>
                        <a:effectLst/>
                        <a:latin typeface="Calibri" panose="020F0502020204030204" pitchFamily="34" charset="0"/>
                      </a:endParaRPr>
                    </a:p>
                  </a:txBody>
                  <a:tcPr marL="35746" marR="35746" marT="35746" marB="35746"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tcPr>
                </a:tc>
                <a:tc>
                  <a:txBody>
                    <a:bodyPr/>
                    <a:lstStyle/>
                    <a:p>
                      <a:pPr marR="0" indent="0" algn="ctr" rtl="0">
                        <a:lnSpc>
                          <a:spcPct val="119000"/>
                        </a:lnSpc>
                        <a:spcBef>
                          <a:spcPts val="0"/>
                        </a:spcBef>
                        <a:spcAft>
                          <a:spcPts val="600"/>
                        </a:spcAft>
                      </a:pPr>
                      <a:r>
                        <a:rPr lang="en-US" sz="1100" kern="1400">
                          <a:ln>
                            <a:noFill/>
                          </a:ln>
                          <a:solidFill>
                            <a:srgbClr val="000000"/>
                          </a:solidFill>
                          <a:effectLst/>
                          <a:latin typeface="Calibri" panose="020F0502020204030204" pitchFamily="34" charset="0"/>
                        </a:rPr>
                        <a:t>3.1-4.1</a:t>
                      </a:r>
                      <a:endParaRPr lang="en-US" sz="1000" kern="1400">
                        <a:ln>
                          <a:noFill/>
                        </a:ln>
                        <a:solidFill>
                          <a:srgbClr val="000000"/>
                        </a:solidFill>
                        <a:effectLst/>
                        <a:latin typeface="Calibri" panose="020F0502020204030204" pitchFamily="34" charset="0"/>
                      </a:endParaRPr>
                    </a:p>
                  </a:txBody>
                  <a:tcPr marL="35746" marR="35746" marT="35746" marB="35746" anchor="ctr">
                    <a:lnL w="6350" cap="flat" cmpd="sng" algn="ctr">
                      <a:solidFill>
                        <a:srgbClr val="80808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tcPr>
                </a:tc>
                <a:extLst>
                  <a:ext uri="{0D108BD9-81ED-4DB2-BD59-A6C34878D82A}">
                    <a16:rowId xmlns:a16="http://schemas.microsoft.com/office/drawing/2014/main" val="3713545085"/>
                  </a:ext>
                </a:extLst>
              </a:tr>
              <a:tr h="643805">
                <a:tc>
                  <a:txBody>
                    <a:bodyPr/>
                    <a:lstStyle/>
                    <a:p>
                      <a:pPr marR="0" indent="0" algn="l" rtl="0">
                        <a:lnSpc>
                          <a:spcPct val="119000"/>
                        </a:lnSpc>
                        <a:spcBef>
                          <a:spcPts val="0"/>
                        </a:spcBef>
                        <a:spcAft>
                          <a:spcPts val="600"/>
                        </a:spcAft>
                      </a:pPr>
                      <a:r>
                        <a:rPr lang="en-US" sz="1100" kern="1400">
                          <a:ln>
                            <a:noFill/>
                          </a:ln>
                          <a:solidFill>
                            <a:srgbClr val="000000"/>
                          </a:solidFill>
                          <a:effectLst/>
                          <a:latin typeface="Calibri" panose="020F0502020204030204" pitchFamily="34" charset="0"/>
                        </a:rPr>
                        <a:t>Flat Stanley </a:t>
                      </a:r>
                      <a:endParaRPr lang="en-US" sz="1000" kern="1400">
                        <a:ln>
                          <a:noFill/>
                        </a:ln>
                        <a:solidFill>
                          <a:srgbClr val="000000"/>
                        </a:solidFill>
                        <a:effectLst/>
                        <a:latin typeface="Calibri" panose="020F0502020204030204" pitchFamily="34" charset="0"/>
                      </a:endParaRPr>
                    </a:p>
                  </a:txBody>
                  <a:tcPr marL="35746" marR="35746" marT="35746" marB="35746" anchor="ctr">
                    <a:lnL w="12700" cap="flat" cmpd="sng" algn="ctr">
                      <a:solidFill>
                        <a:srgbClr val="00000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tcPr>
                </a:tc>
                <a:tc>
                  <a:txBody>
                    <a:bodyPr/>
                    <a:lstStyle/>
                    <a:p>
                      <a:pPr marR="0" indent="0" algn="l" rtl="0">
                        <a:lnSpc>
                          <a:spcPct val="119000"/>
                        </a:lnSpc>
                        <a:spcBef>
                          <a:spcPts val="0"/>
                        </a:spcBef>
                        <a:spcAft>
                          <a:spcPts val="600"/>
                        </a:spcAft>
                      </a:pPr>
                      <a:r>
                        <a:rPr lang="en-US" sz="1100" kern="1400">
                          <a:ln>
                            <a:noFill/>
                          </a:ln>
                          <a:solidFill>
                            <a:srgbClr val="000000"/>
                          </a:solidFill>
                          <a:effectLst/>
                          <a:latin typeface="Calibri" panose="020F0502020204030204" pitchFamily="34" charset="0"/>
                        </a:rPr>
                        <a:t>Jeff Brown</a:t>
                      </a:r>
                      <a:endParaRPr lang="en-US" sz="1000" kern="1400">
                        <a:ln>
                          <a:noFill/>
                        </a:ln>
                        <a:solidFill>
                          <a:srgbClr val="000000"/>
                        </a:solidFill>
                        <a:effectLst/>
                        <a:latin typeface="Calibri" panose="020F0502020204030204" pitchFamily="34" charset="0"/>
                      </a:endParaRPr>
                    </a:p>
                  </a:txBody>
                  <a:tcPr marL="35746" marR="35746" marT="35746" marB="35746"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tcPr>
                </a:tc>
                <a:tc>
                  <a:txBody>
                    <a:bodyPr/>
                    <a:lstStyle/>
                    <a:p>
                      <a:pPr marR="0" indent="0" algn="l" rtl="0">
                        <a:lnSpc>
                          <a:spcPct val="119000"/>
                        </a:lnSpc>
                        <a:spcBef>
                          <a:spcPts val="0"/>
                        </a:spcBef>
                        <a:spcAft>
                          <a:spcPts val="600"/>
                        </a:spcAft>
                      </a:pPr>
                      <a:r>
                        <a:rPr lang="en-US" sz="1100" kern="1400" dirty="0">
                          <a:ln>
                            <a:noFill/>
                          </a:ln>
                          <a:solidFill>
                            <a:srgbClr val="000000"/>
                          </a:solidFill>
                          <a:effectLst/>
                          <a:latin typeface="Calibri" panose="020F0502020204030204" pitchFamily="34" charset="0"/>
                        </a:rPr>
                        <a:t>Stories about a boy named Stanley who after an unfortunate accident finds himself flat. This comes with opportunities and challenges. 20+ books.</a:t>
                      </a:r>
                      <a:endParaRPr lang="en-US" sz="1000" kern="1400" dirty="0">
                        <a:ln>
                          <a:noFill/>
                        </a:ln>
                        <a:solidFill>
                          <a:srgbClr val="000000"/>
                        </a:solidFill>
                        <a:effectLst/>
                        <a:latin typeface="Calibri" panose="020F0502020204030204" pitchFamily="34" charset="0"/>
                      </a:endParaRPr>
                    </a:p>
                  </a:txBody>
                  <a:tcPr marL="35746" marR="35746" marT="35746" marB="35746"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tcPr>
                </a:tc>
                <a:tc>
                  <a:txBody>
                    <a:bodyPr/>
                    <a:lstStyle/>
                    <a:p>
                      <a:pPr marR="0" indent="0" algn="ctr" rtl="0">
                        <a:lnSpc>
                          <a:spcPct val="119000"/>
                        </a:lnSpc>
                        <a:spcBef>
                          <a:spcPts val="0"/>
                        </a:spcBef>
                        <a:spcAft>
                          <a:spcPts val="600"/>
                        </a:spcAft>
                      </a:pPr>
                      <a:r>
                        <a:rPr lang="en-US" sz="1100" kern="1400">
                          <a:ln>
                            <a:noFill/>
                          </a:ln>
                          <a:solidFill>
                            <a:srgbClr val="000000"/>
                          </a:solidFill>
                          <a:effectLst/>
                          <a:latin typeface="Calibri" panose="020F0502020204030204" pitchFamily="34" charset="0"/>
                        </a:rPr>
                        <a:t>3.2-4.2</a:t>
                      </a:r>
                      <a:endParaRPr lang="en-US" sz="1000" kern="1400">
                        <a:ln>
                          <a:noFill/>
                        </a:ln>
                        <a:solidFill>
                          <a:srgbClr val="000000"/>
                        </a:solidFill>
                        <a:effectLst/>
                        <a:latin typeface="Calibri" panose="020F0502020204030204" pitchFamily="34" charset="0"/>
                      </a:endParaRPr>
                    </a:p>
                  </a:txBody>
                  <a:tcPr marL="35746" marR="35746" marT="35746" marB="35746" anchor="ctr">
                    <a:lnL w="6350" cap="flat" cmpd="sng" algn="ctr">
                      <a:solidFill>
                        <a:srgbClr val="80808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tcPr>
                </a:tc>
                <a:extLst>
                  <a:ext uri="{0D108BD9-81ED-4DB2-BD59-A6C34878D82A}">
                    <a16:rowId xmlns:a16="http://schemas.microsoft.com/office/drawing/2014/main" val="437452026"/>
                  </a:ext>
                </a:extLst>
              </a:tr>
              <a:tr h="364339">
                <a:tc>
                  <a:txBody>
                    <a:bodyPr/>
                    <a:lstStyle/>
                    <a:p>
                      <a:pPr marR="0" indent="0" algn="l" rtl="0">
                        <a:lnSpc>
                          <a:spcPct val="119000"/>
                        </a:lnSpc>
                        <a:spcBef>
                          <a:spcPts val="0"/>
                        </a:spcBef>
                        <a:spcAft>
                          <a:spcPts val="600"/>
                        </a:spcAft>
                      </a:pPr>
                      <a:r>
                        <a:rPr lang="en-US" sz="1100" kern="1400" dirty="0">
                          <a:ln>
                            <a:noFill/>
                          </a:ln>
                          <a:solidFill>
                            <a:srgbClr val="000000"/>
                          </a:solidFill>
                          <a:effectLst/>
                          <a:latin typeface="Calibri" panose="020F0502020204030204" pitchFamily="34" charset="0"/>
                        </a:rPr>
                        <a:t>Animal Friends</a:t>
                      </a:r>
                      <a:endParaRPr lang="en-US" sz="1000" kern="1400" dirty="0">
                        <a:ln>
                          <a:noFill/>
                        </a:ln>
                        <a:solidFill>
                          <a:srgbClr val="000000"/>
                        </a:solidFill>
                        <a:effectLst/>
                        <a:latin typeface="Calibri" panose="020F0502020204030204" pitchFamily="34" charset="0"/>
                      </a:endParaRPr>
                    </a:p>
                  </a:txBody>
                  <a:tcPr marL="35746" marR="35746" marT="35746" marB="35746" anchor="ctr">
                    <a:lnL w="12700" cap="flat" cmpd="sng" algn="ctr">
                      <a:solidFill>
                        <a:srgbClr val="00000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tcPr>
                </a:tc>
                <a:tc>
                  <a:txBody>
                    <a:bodyPr/>
                    <a:lstStyle/>
                    <a:p>
                      <a:pPr marR="0" indent="0" algn="l" rtl="0">
                        <a:lnSpc>
                          <a:spcPct val="119000"/>
                        </a:lnSpc>
                        <a:spcBef>
                          <a:spcPts val="0"/>
                        </a:spcBef>
                        <a:spcAft>
                          <a:spcPts val="600"/>
                        </a:spcAft>
                      </a:pPr>
                      <a:r>
                        <a:rPr lang="en-US" sz="1100" kern="1400">
                          <a:ln>
                            <a:noFill/>
                          </a:ln>
                          <a:solidFill>
                            <a:srgbClr val="000000"/>
                          </a:solidFill>
                          <a:effectLst/>
                          <a:latin typeface="Calibri" panose="020F0502020204030204" pitchFamily="34" charset="0"/>
                        </a:rPr>
                        <a:t>Janette Oke</a:t>
                      </a:r>
                      <a:endParaRPr lang="en-US" sz="1000" kern="1400">
                        <a:ln>
                          <a:noFill/>
                        </a:ln>
                        <a:solidFill>
                          <a:srgbClr val="000000"/>
                        </a:solidFill>
                        <a:effectLst/>
                        <a:latin typeface="Calibri" panose="020F0502020204030204" pitchFamily="34" charset="0"/>
                      </a:endParaRPr>
                    </a:p>
                  </a:txBody>
                  <a:tcPr marL="35746" marR="35746" marT="35746" marB="35746"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tcPr>
                </a:tc>
                <a:tc>
                  <a:txBody>
                    <a:bodyPr/>
                    <a:lstStyle/>
                    <a:p>
                      <a:pPr marR="0" indent="0" algn="l" rtl="0">
                        <a:lnSpc>
                          <a:spcPct val="119000"/>
                        </a:lnSpc>
                        <a:spcBef>
                          <a:spcPts val="0"/>
                        </a:spcBef>
                        <a:spcAft>
                          <a:spcPts val="600"/>
                        </a:spcAft>
                      </a:pPr>
                      <a:r>
                        <a:rPr lang="en-US" sz="1100" kern="1400" dirty="0">
                          <a:ln>
                            <a:noFill/>
                          </a:ln>
                          <a:solidFill>
                            <a:srgbClr val="000000"/>
                          </a:solidFill>
                          <a:effectLst/>
                          <a:latin typeface="Calibri" panose="020F0502020204030204" pitchFamily="34" charset="0"/>
                        </a:rPr>
                        <a:t>Short books about various animal adventures. 6 books in this series.</a:t>
                      </a:r>
                      <a:endParaRPr lang="en-US" sz="1000" kern="1400" dirty="0">
                        <a:ln>
                          <a:noFill/>
                        </a:ln>
                        <a:solidFill>
                          <a:srgbClr val="000000"/>
                        </a:solidFill>
                        <a:effectLst/>
                        <a:latin typeface="Calibri" panose="020F0502020204030204" pitchFamily="34" charset="0"/>
                      </a:endParaRPr>
                    </a:p>
                  </a:txBody>
                  <a:tcPr marL="35746" marR="35746" marT="35746" marB="35746"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tcPr>
                </a:tc>
                <a:tc>
                  <a:txBody>
                    <a:bodyPr/>
                    <a:lstStyle/>
                    <a:p>
                      <a:pPr marR="0" indent="0" algn="ctr" rtl="0">
                        <a:lnSpc>
                          <a:spcPct val="119000"/>
                        </a:lnSpc>
                        <a:spcBef>
                          <a:spcPts val="0"/>
                        </a:spcBef>
                        <a:spcAft>
                          <a:spcPts val="600"/>
                        </a:spcAft>
                      </a:pPr>
                      <a:r>
                        <a:rPr lang="en-US" sz="1100" kern="1400">
                          <a:ln>
                            <a:noFill/>
                          </a:ln>
                          <a:solidFill>
                            <a:srgbClr val="000000"/>
                          </a:solidFill>
                          <a:effectLst/>
                          <a:latin typeface="Calibri" panose="020F0502020204030204" pitchFamily="34" charset="0"/>
                        </a:rPr>
                        <a:t>3.2-4.2</a:t>
                      </a:r>
                      <a:endParaRPr lang="en-US" sz="1000" kern="1400">
                        <a:ln>
                          <a:noFill/>
                        </a:ln>
                        <a:solidFill>
                          <a:srgbClr val="000000"/>
                        </a:solidFill>
                        <a:effectLst/>
                        <a:latin typeface="Calibri" panose="020F0502020204030204" pitchFamily="34" charset="0"/>
                      </a:endParaRPr>
                    </a:p>
                  </a:txBody>
                  <a:tcPr marL="35746" marR="35746" marT="35746" marB="35746" anchor="ctr">
                    <a:lnL w="6350" cap="flat" cmpd="sng" algn="ctr">
                      <a:solidFill>
                        <a:srgbClr val="80808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tcPr>
                </a:tc>
                <a:extLst>
                  <a:ext uri="{0D108BD9-81ED-4DB2-BD59-A6C34878D82A}">
                    <a16:rowId xmlns:a16="http://schemas.microsoft.com/office/drawing/2014/main" val="3917237618"/>
                  </a:ext>
                </a:extLst>
              </a:tr>
              <a:tr h="451991">
                <a:tc>
                  <a:txBody>
                    <a:bodyPr/>
                    <a:lstStyle/>
                    <a:p>
                      <a:pPr marR="0" indent="0" algn="l" rtl="0">
                        <a:lnSpc>
                          <a:spcPct val="119000"/>
                        </a:lnSpc>
                        <a:spcBef>
                          <a:spcPts val="0"/>
                        </a:spcBef>
                        <a:spcAft>
                          <a:spcPts val="600"/>
                        </a:spcAft>
                      </a:pPr>
                      <a:r>
                        <a:rPr lang="en-US" sz="1100" kern="1400">
                          <a:ln>
                            <a:noFill/>
                          </a:ln>
                          <a:solidFill>
                            <a:srgbClr val="000000"/>
                          </a:solidFill>
                          <a:effectLst/>
                          <a:latin typeface="Calibri" panose="020F0502020204030204" pitchFamily="34" charset="0"/>
                        </a:rPr>
                        <a:t>Three Cousins Detective Club</a:t>
                      </a:r>
                      <a:endParaRPr lang="en-US" sz="1000" kern="1400">
                        <a:ln>
                          <a:noFill/>
                        </a:ln>
                        <a:solidFill>
                          <a:srgbClr val="000000"/>
                        </a:solidFill>
                        <a:effectLst/>
                        <a:latin typeface="Calibri" panose="020F0502020204030204" pitchFamily="34" charset="0"/>
                      </a:endParaRPr>
                    </a:p>
                  </a:txBody>
                  <a:tcPr marL="35746" marR="35746" marT="35746" marB="35746" anchor="ctr">
                    <a:lnL w="12700" cap="flat" cmpd="sng" algn="ctr">
                      <a:solidFill>
                        <a:srgbClr val="00000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R="0" indent="0" algn="l" rtl="0">
                        <a:lnSpc>
                          <a:spcPct val="119000"/>
                        </a:lnSpc>
                        <a:spcBef>
                          <a:spcPts val="0"/>
                        </a:spcBef>
                        <a:spcAft>
                          <a:spcPts val="600"/>
                        </a:spcAft>
                      </a:pPr>
                      <a:r>
                        <a:rPr lang="en-US" sz="1100" kern="1400">
                          <a:ln>
                            <a:noFill/>
                          </a:ln>
                          <a:solidFill>
                            <a:srgbClr val="000000"/>
                          </a:solidFill>
                          <a:effectLst/>
                          <a:latin typeface="Calibri" panose="020F0502020204030204" pitchFamily="34" charset="0"/>
                        </a:rPr>
                        <a:t>Elspeth Campbell Murphy</a:t>
                      </a:r>
                      <a:endParaRPr lang="en-US" sz="1000" kern="1400">
                        <a:ln>
                          <a:noFill/>
                        </a:ln>
                        <a:solidFill>
                          <a:srgbClr val="000000"/>
                        </a:solidFill>
                        <a:effectLst/>
                        <a:latin typeface="Calibri" panose="020F0502020204030204" pitchFamily="34" charset="0"/>
                      </a:endParaRPr>
                    </a:p>
                  </a:txBody>
                  <a:tcPr marL="35746" marR="35746" marT="35746" marB="35746"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R="0" indent="0" algn="l" rtl="0">
                        <a:lnSpc>
                          <a:spcPct val="119000"/>
                        </a:lnSpc>
                        <a:spcBef>
                          <a:spcPts val="0"/>
                        </a:spcBef>
                        <a:spcAft>
                          <a:spcPts val="600"/>
                        </a:spcAft>
                      </a:pPr>
                      <a:r>
                        <a:rPr lang="en-US" sz="1100" kern="1400">
                          <a:ln>
                            <a:noFill/>
                          </a:ln>
                          <a:solidFill>
                            <a:srgbClr val="000000"/>
                          </a:solidFill>
                          <a:effectLst/>
                          <a:latin typeface="Calibri" panose="020F0502020204030204" pitchFamily="34" charset="0"/>
                        </a:rPr>
                        <a:t>Three cousins work together to solve mysteries.</a:t>
                      </a:r>
                      <a:endParaRPr lang="en-US" sz="1000" kern="1400">
                        <a:ln>
                          <a:noFill/>
                        </a:ln>
                        <a:solidFill>
                          <a:srgbClr val="000000"/>
                        </a:solidFill>
                        <a:effectLst/>
                        <a:latin typeface="Calibri" panose="020F0502020204030204" pitchFamily="34" charset="0"/>
                      </a:endParaRPr>
                    </a:p>
                  </a:txBody>
                  <a:tcPr marL="35746" marR="35746" marT="35746" marB="35746"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R="0" indent="0" algn="ctr" rtl="0">
                        <a:lnSpc>
                          <a:spcPct val="119000"/>
                        </a:lnSpc>
                        <a:spcBef>
                          <a:spcPts val="0"/>
                        </a:spcBef>
                        <a:spcAft>
                          <a:spcPts val="600"/>
                        </a:spcAft>
                      </a:pPr>
                      <a:r>
                        <a:rPr lang="en-US" sz="1100" kern="1400" dirty="0">
                          <a:ln>
                            <a:noFill/>
                          </a:ln>
                          <a:solidFill>
                            <a:srgbClr val="000000"/>
                          </a:solidFill>
                          <a:effectLst/>
                          <a:latin typeface="Calibri" panose="020F0502020204030204" pitchFamily="34" charset="0"/>
                        </a:rPr>
                        <a:t>3.4-4.5</a:t>
                      </a:r>
                      <a:endParaRPr lang="en-US" sz="1000" kern="1400" dirty="0">
                        <a:ln>
                          <a:noFill/>
                        </a:ln>
                        <a:solidFill>
                          <a:srgbClr val="000000"/>
                        </a:solidFill>
                        <a:effectLst/>
                        <a:latin typeface="Calibri" panose="020F0502020204030204" pitchFamily="34" charset="0"/>
                      </a:endParaRPr>
                    </a:p>
                  </a:txBody>
                  <a:tcPr marL="35746" marR="35746" marT="35746" marB="35746" anchor="ctr">
                    <a:lnL w="6350" cap="flat" cmpd="sng" algn="ctr">
                      <a:solidFill>
                        <a:srgbClr val="80808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80808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238671560"/>
                  </a:ext>
                </a:extLst>
              </a:tr>
            </a:tbl>
          </a:graphicData>
        </a:graphic>
      </p:graphicFrame>
    </p:spTree>
    <p:extLst>
      <p:ext uri="{BB962C8B-B14F-4D97-AF65-F5344CB8AC3E}">
        <p14:creationId xmlns:p14="http://schemas.microsoft.com/office/powerpoint/2010/main" val="327027447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Box 2">
            <a:extLst>
              <a:ext uri="{FF2B5EF4-FFF2-40B4-BE49-F238E27FC236}">
                <a16:creationId xmlns:a16="http://schemas.microsoft.com/office/drawing/2014/main" id="{A5A30413-99C1-4655-98D5-3FD297F2C4D9}"/>
              </a:ext>
            </a:extLst>
          </p:cNvPr>
          <p:cNvSpPr txBox="1">
            <a:spLocks noChangeArrowheads="1"/>
          </p:cNvSpPr>
          <p:nvPr/>
        </p:nvSpPr>
        <p:spPr bwMode="auto">
          <a:xfrm>
            <a:off x="457200" y="378823"/>
            <a:ext cx="6858000" cy="920750"/>
          </a:xfrm>
          <a:prstGeom prst="rect">
            <a:avLst/>
          </a:prstGeom>
          <a:noFill/>
          <a:ln>
            <a:noFill/>
          </a:ln>
          <a:effectLst/>
          <a:extLst>
            <a:ext uri="{909E8E84-426E-40DD-AFC4-6F175D3DCCD1}">
              <a14:hiddenFill xmlns:a14="http://schemas.microsoft.com/office/drawing/2010/main">
                <a:solidFill>
                  <a:srgbClr val="5B9BD5"/>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3600" b="0" i="0" u="none" strike="noStrike" cap="none" normalizeH="0" baseline="0" dirty="0">
                <a:ln>
                  <a:noFill/>
                </a:ln>
                <a:solidFill>
                  <a:srgbClr val="000000"/>
                </a:solidFill>
                <a:effectLst/>
                <a:latin typeface="White Angelica" pitchFamily="2" charset="0"/>
              </a:rPr>
              <a:t>Advanced Grade 3</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3" name="Text Box 3">
            <a:extLst>
              <a:ext uri="{FF2B5EF4-FFF2-40B4-BE49-F238E27FC236}">
                <a16:creationId xmlns:a16="http://schemas.microsoft.com/office/drawing/2014/main" id="{04CF6203-E18E-4933-9B2E-48809DB700BC}"/>
              </a:ext>
            </a:extLst>
          </p:cNvPr>
          <p:cNvSpPr txBox="1">
            <a:spLocks noChangeArrowheads="1"/>
          </p:cNvSpPr>
          <p:nvPr/>
        </p:nvSpPr>
        <p:spPr bwMode="auto">
          <a:xfrm>
            <a:off x="5180012" y="9606961"/>
            <a:ext cx="2351088" cy="327025"/>
          </a:xfrm>
          <a:prstGeom prst="rect">
            <a:avLst/>
          </a:prstGeom>
          <a:noFill/>
          <a:ln>
            <a:noFill/>
          </a:ln>
          <a:effectLst/>
          <a:extLst>
            <a:ext uri="{909E8E84-426E-40DD-AFC4-6F175D3DCCD1}">
              <a14:hiddenFill xmlns:a14="http://schemas.microsoft.com/office/drawing/2010/main">
                <a:solidFill>
                  <a:srgbClr val="5B9BD5"/>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txBody>
          <a:bodyPr vert="horz" wrap="square" lIns="36576" tIns="36576" rIns="36576" bIns="36576"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1" u="none" strike="noStrike" cap="none" normalizeH="0" baseline="0" dirty="0">
                <a:ln>
                  <a:noFill/>
                </a:ln>
                <a:solidFill>
                  <a:srgbClr val="000000"/>
                </a:solidFill>
                <a:effectLst/>
                <a:latin typeface="Calibri" panose="020F0502020204030204" pitchFamily="34" charset="0"/>
              </a:rPr>
              <a:t>**Check out other books by this author!</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graphicFrame>
        <p:nvGraphicFramePr>
          <p:cNvPr id="5" name="Table 4">
            <a:extLst>
              <a:ext uri="{FF2B5EF4-FFF2-40B4-BE49-F238E27FC236}">
                <a16:creationId xmlns:a16="http://schemas.microsoft.com/office/drawing/2014/main" id="{EA739C59-20D7-4AB0-AF2D-C6648683046B}"/>
              </a:ext>
            </a:extLst>
          </p:cNvPr>
          <p:cNvGraphicFramePr>
            <a:graphicFrameLocks noGrp="1"/>
          </p:cNvGraphicFramePr>
          <p:nvPr>
            <p:extLst>
              <p:ext uri="{D42A27DB-BD31-4B8C-83A1-F6EECF244321}">
                <p14:modId xmlns:p14="http://schemas.microsoft.com/office/powerpoint/2010/main" val="103031034"/>
              </p:ext>
            </p:extLst>
          </p:nvPr>
        </p:nvGraphicFramePr>
        <p:xfrm>
          <a:off x="534987" y="1122235"/>
          <a:ext cx="6702425" cy="8064568"/>
        </p:xfrm>
        <a:graphic>
          <a:graphicData uri="http://schemas.openxmlformats.org/drawingml/2006/table">
            <a:tbl>
              <a:tblPr/>
              <a:tblGrid>
                <a:gridCol w="1629155">
                  <a:extLst>
                    <a:ext uri="{9D8B030D-6E8A-4147-A177-3AD203B41FA5}">
                      <a16:colId xmlns:a16="http://schemas.microsoft.com/office/drawing/2014/main" val="571106735"/>
                    </a:ext>
                  </a:extLst>
                </a:gridCol>
                <a:gridCol w="1441399">
                  <a:extLst>
                    <a:ext uri="{9D8B030D-6E8A-4147-A177-3AD203B41FA5}">
                      <a16:colId xmlns:a16="http://schemas.microsoft.com/office/drawing/2014/main" val="428065328"/>
                    </a:ext>
                  </a:extLst>
                </a:gridCol>
                <a:gridCol w="2977588">
                  <a:extLst>
                    <a:ext uri="{9D8B030D-6E8A-4147-A177-3AD203B41FA5}">
                      <a16:colId xmlns:a16="http://schemas.microsoft.com/office/drawing/2014/main" val="1113214494"/>
                    </a:ext>
                  </a:extLst>
                </a:gridCol>
                <a:gridCol w="654283">
                  <a:extLst>
                    <a:ext uri="{9D8B030D-6E8A-4147-A177-3AD203B41FA5}">
                      <a16:colId xmlns:a16="http://schemas.microsoft.com/office/drawing/2014/main" val="2010099673"/>
                    </a:ext>
                  </a:extLst>
                </a:gridCol>
              </a:tblGrid>
              <a:tr h="624915">
                <a:tc>
                  <a:txBody>
                    <a:bodyPr/>
                    <a:lstStyle/>
                    <a:p>
                      <a:pPr marR="0" indent="0" algn="ctr" rtl="0">
                        <a:lnSpc>
                          <a:spcPct val="119000"/>
                        </a:lnSpc>
                        <a:spcBef>
                          <a:spcPts val="0"/>
                        </a:spcBef>
                        <a:spcAft>
                          <a:spcPts val="600"/>
                        </a:spcAft>
                      </a:pPr>
                      <a:r>
                        <a:rPr lang="en-US" sz="1000" kern="1400">
                          <a:ln>
                            <a:noFill/>
                          </a:ln>
                          <a:solidFill>
                            <a:srgbClr val="FFFFFF"/>
                          </a:solidFill>
                          <a:effectLst/>
                          <a:latin typeface="Calibri" panose="020F0502020204030204" pitchFamily="34" charset="0"/>
                        </a:rPr>
                        <a:t>BOOK</a:t>
                      </a:r>
                      <a:endParaRPr lang="en-US" sz="1000" kern="1400">
                        <a:ln>
                          <a:noFill/>
                        </a:ln>
                        <a:solidFill>
                          <a:srgbClr val="000000"/>
                        </a:solidFill>
                        <a:effectLst/>
                        <a:latin typeface="Calibri" panose="020F0502020204030204" pitchFamily="34" charset="0"/>
                      </a:endParaRPr>
                    </a:p>
                  </a:txBody>
                  <a:tcPr marL="35746" marR="35746" marT="35746" marB="35746" anchor="ctr">
                    <a:lnL w="12700" cap="flat" cmpd="sng" algn="ctr">
                      <a:solidFill>
                        <a:srgbClr val="000000"/>
                      </a:solidFill>
                      <a:prstDash val="solid"/>
                      <a:round/>
                      <a:headEnd type="none" w="med" len="med"/>
                      <a:tailEnd type="none" w="med" len="med"/>
                    </a:lnL>
                    <a:lnR w="6350" cap="flat" cmpd="sng" algn="ctr">
                      <a:solidFill>
                        <a:srgbClr val="80808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000000"/>
                    </a:solidFill>
                  </a:tcPr>
                </a:tc>
                <a:tc>
                  <a:txBody>
                    <a:bodyPr/>
                    <a:lstStyle/>
                    <a:p>
                      <a:pPr marR="0" indent="0" algn="ctr" rtl="0">
                        <a:lnSpc>
                          <a:spcPct val="119000"/>
                        </a:lnSpc>
                        <a:spcBef>
                          <a:spcPts val="0"/>
                        </a:spcBef>
                        <a:spcAft>
                          <a:spcPts val="600"/>
                        </a:spcAft>
                      </a:pPr>
                      <a:r>
                        <a:rPr lang="en-US" sz="1000" kern="1400" dirty="0">
                          <a:ln>
                            <a:noFill/>
                          </a:ln>
                          <a:solidFill>
                            <a:srgbClr val="FFFFFF"/>
                          </a:solidFill>
                          <a:effectLst/>
                          <a:latin typeface="Calibri" panose="020F0502020204030204" pitchFamily="34" charset="0"/>
                        </a:rPr>
                        <a:t>AUTHOR</a:t>
                      </a:r>
                      <a:endParaRPr lang="en-US" sz="1000" kern="1400" dirty="0">
                        <a:ln>
                          <a:noFill/>
                        </a:ln>
                        <a:solidFill>
                          <a:srgbClr val="000000"/>
                        </a:solidFill>
                        <a:effectLst/>
                        <a:latin typeface="Calibri" panose="020F0502020204030204" pitchFamily="34" charset="0"/>
                      </a:endParaRPr>
                    </a:p>
                  </a:txBody>
                  <a:tcPr marL="35746" marR="35746" marT="35746" marB="35746"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000000"/>
                    </a:solidFill>
                  </a:tcPr>
                </a:tc>
                <a:tc>
                  <a:txBody>
                    <a:bodyPr/>
                    <a:lstStyle/>
                    <a:p>
                      <a:pPr marR="0" indent="0" algn="ctr" rtl="0">
                        <a:lnSpc>
                          <a:spcPct val="119000"/>
                        </a:lnSpc>
                        <a:spcBef>
                          <a:spcPts val="0"/>
                        </a:spcBef>
                        <a:spcAft>
                          <a:spcPts val="600"/>
                        </a:spcAft>
                      </a:pPr>
                      <a:r>
                        <a:rPr lang="en-US" sz="1000" kern="1400">
                          <a:ln>
                            <a:noFill/>
                          </a:ln>
                          <a:solidFill>
                            <a:srgbClr val="FFFFFF"/>
                          </a:solidFill>
                          <a:effectLst/>
                          <a:latin typeface="Calibri" panose="020F0502020204030204" pitchFamily="34" charset="0"/>
                        </a:rPr>
                        <a:t>DESCRIPTION</a:t>
                      </a:r>
                      <a:endParaRPr lang="en-US" sz="1000" kern="1400">
                        <a:ln>
                          <a:noFill/>
                        </a:ln>
                        <a:solidFill>
                          <a:srgbClr val="000000"/>
                        </a:solidFill>
                        <a:effectLst/>
                        <a:latin typeface="Calibri" panose="020F0502020204030204" pitchFamily="34" charset="0"/>
                      </a:endParaRPr>
                    </a:p>
                  </a:txBody>
                  <a:tcPr marL="35746" marR="35746" marT="35746" marB="35746"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000000"/>
                    </a:solidFill>
                  </a:tcPr>
                </a:tc>
                <a:tc>
                  <a:txBody>
                    <a:bodyPr/>
                    <a:lstStyle/>
                    <a:p>
                      <a:pPr marR="0" indent="0" algn="ctr" rtl="0">
                        <a:lnSpc>
                          <a:spcPct val="119000"/>
                        </a:lnSpc>
                        <a:spcBef>
                          <a:spcPts val="0"/>
                        </a:spcBef>
                        <a:spcAft>
                          <a:spcPts val="600"/>
                        </a:spcAft>
                      </a:pPr>
                      <a:r>
                        <a:rPr lang="en-US" sz="1000" kern="1400">
                          <a:ln>
                            <a:noFill/>
                          </a:ln>
                          <a:solidFill>
                            <a:srgbClr val="FFFFFF"/>
                          </a:solidFill>
                          <a:effectLst/>
                          <a:latin typeface="Calibri" panose="020F0502020204030204" pitchFamily="34" charset="0"/>
                        </a:rPr>
                        <a:t>READING LEVEL</a:t>
                      </a:r>
                      <a:endParaRPr lang="en-US" sz="1000" kern="1400">
                        <a:ln>
                          <a:noFill/>
                        </a:ln>
                        <a:solidFill>
                          <a:srgbClr val="000000"/>
                        </a:solidFill>
                        <a:effectLst/>
                        <a:latin typeface="Calibri" panose="020F0502020204030204" pitchFamily="34" charset="0"/>
                      </a:endParaRPr>
                    </a:p>
                  </a:txBody>
                  <a:tcPr marL="35746" marR="35746" marT="35746" marB="35746" anchor="ctr">
                    <a:lnL w="6350" cap="flat" cmpd="sng" algn="ctr">
                      <a:solidFill>
                        <a:srgbClr val="80808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000000"/>
                    </a:solidFill>
                  </a:tcPr>
                </a:tc>
                <a:extLst>
                  <a:ext uri="{0D108BD9-81ED-4DB2-BD59-A6C34878D82A}">
                    <a16:rowId xmlns:a16="http://schemas.microsoft.com/office/drawing/2014/main" val="1974156458"/>
                  </a:ext>
                </a:extLst>
              </a:tr>
              <a:tr h="442683">
                <a:tc>
                  <a:txBody>
                    <a:bodyPr/>
                    <a:lstStyle/>
                    <a:p>
                      <a:pPr marR="0" indent="0" algn="l" rtl="0">
                        <a:lnSpc>
                          <a:spcPct val="119000"/>
                        </a:lnSpc>
                        <a:spcBef>
                          <a:spcPts val="0"/>
                        </a:spcBef>
                        <a:spcAft>
                          <a:spcPts val="600"/>
                        </a:spcAft>
                      </a:pPr>
                      <a:r>
                        <a:rPr lang="en-US" sz="1100" kern="1400" dirty="0">
                          <a:ln>
                            <a:noFill/>
                          </a:ln>
                          <a:solidFill>
                            <a:srgbClr val="000000"/>
                          </a:solidFill>
                          <a:effectLst/>
                          <a:latin typeface="Calibri" panose="020F0502020204030204" pitchFamily="34" charset="0"/>
                        </a:rPr>
                        <a:t>Among the People</a:t>
                      </a:r>
                      <a:endParaRPr lang="en-US" sz="1000" kern="1400" dirty="0">
                        <a:ln>
                          <a:noFill/>
                        </a:ln>
                        <a:solidFill>
                          <a:srgbClr val="000000"/>
                        </a:solidFill>
                        <a:effectLst/>
                        <a:latin typeface="Calibri" panose="020F0502020204030204" pitchFamily="34" charset="0"/>
                      </a:endParaRPr>
                    </a:p>
                  </a:txBody>
                  <a:tcPr marL="35746" marR="35746" marT="35746" marB="35746" anchor="ctr">
                    <a:lnL w="12700" cap="flat" cmpd="sng" algn="ctr">
                      <a:solidFill>
                        <a:srgbClr val="00000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tcPr>
                </a:tc>
                <a:tc>
                  <a:txBody>
                    <a:bodyPr/>
                    <a:lstStyle/>
                    <a:p>
                      <a:pPr marR="0" indent="0" algn="l" rtl="0">
                        <a:lnSpc>
                          <a:spcPct val="119000"/>
                        </a:lnSpc>
                        <a:spcBef>
                          <a:spcPts val="0"/>
                        </a:spcBef>
                        <a:spcAft>
                          <a:spcPts val="600"/>
                        </a:spcAft>
                      </a:pPr>
                      <a:r>
                        <a:rPr lang="en-US" sz="1100" kern="1400" dirty="0">
                          <a:ln>
                            <a:noFill/>
                          </a:ln>
                          <a:solidFill>
                            <a:srgbClr val="000000"/>
                          </a:solidFill>
                          <a:effectLst/>
                          <a:latin typeface="Calibri" panose="020F0502020204030204" pitchFamily="34" charset="0"/>
                        </a:rPr>
                        <a:t>Clara Dillingham Pierson</a:t>
                      </a:r>
                      <a:endParaRPr lang="en-US" sz="1000" kern="1400" dirty="0">
                        <a:ln>
                          <a:noFill/>
                        </a:ln>
                        <a:solidFill>
                          <a:srgbClr val="000000"/>
                        </a:solidFill>
                        <a:effectLst/>
                        <a:latin typeface="Calibri" panose="020F0502020204030204" pitchFamily="34" charset="0"/>
                      </a:endParaRPr>
                    </a:p>
                  </a:txBody>
                  <a:tcPr marL="35746" marR="35746" marT="35746" marB="35746"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tcPr>
                </a:tc>
                <a:tc>
                  <a:txBody>
                    <a:bodyPr/>
                    <a:lstStyle/>
                    <a:p>
                      <a:pPr marR="0" indent="0" algn="l" rtl="0">
                        <a:lnSpc>
                          <a:spcPct val="119000"/>
                        </a:lnSpc>
                        <a:spcBef>
                          <a:spcPts val="0"/>
                        </a:spcBef>
                        <a:spcAft>
                          <a:spcPts val="600"/>
                        </a:spcAft>
                      </a:pPr>
                      <a:r>
                        <a:rPr lang="en-US" sz="1100" kern="1400">
                          <a:ln>
                            <a:noFill/>
                          </a:ln>
                          <a:solidFill>
                            <a:srgbClr val="000000"/>
                          </a:solidFill>
                          <a:effectLst/>
                          <a:latin typeface="Calibri" panose="020F0502020204030204" pitchFamily="34" charset="0"/>
                        </a:rPr>
                        <a:t>Classic stories with morals about animals.</a:t>
                      </a:r>
                      <a:endParaRPr lang="en-US" sz="1000" kern="1400">
                        <a:ln>
                          <a:noFill/>
                        </a:ln>
                        <a:solidFill>
                          <a:srgbClr val="000000"/>
                        </a:solidFill>
                        <a:effectLst/>
                        <a:latin typeface="Calibri" panose="020F0502020204030204" pitchFamily="34" charset="0"/>
                      </a:endParaRPr>
                    </a:p>
                  </a:txBody>
                  <a:tcPr marL="35746" marR="35746" marT="35746" marB="35746"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tcPr>
                </a:tc>
                <a:tc>
                  <a:txBody>
                    <a:bodyPr/>
                    <a:lstStyle/>
                    <a:p>
                      <a:pPr marR="0" indent="0" algn="ctr" rtl="0">
                        <a:lnSpc>
                          <a:spcPct val="119000"/>
                        </a:lnSpc>
                        <a:spcBef>
                          <a:spcPts val="0"/>
                        </a:spcBef>
                        <a:spcAft>
                          <a:spcPts val="600"/>
                        </a:spcAft>
                      </a:pPr>
                      <a:r>
                        <a:rPr lang="en-US" sz="1100" kern="1400">
                          <a:ln>
                            <a:noFill/>
                          </a:ln>
                          <a:solidFill>
                            <a:srgbClr val="000000"/>
                          </a:solidFill>
                          <a:effectLst/>
                          <a:latin typeface="Calibri" panose="020F0502020204030204" pitchFamily="34" charset="0"/>
                        </a:rPr>
                        <a:t>3.5+</a:t>
                      </a:r>
                      <a:endParaRPr lang="en-US" sz="1000" kern="1400">
                        <a:ln>
                          <a:noFill/>
                        </a:ln>
                        <a:solidFill>
                          <a:srgbClr val="000000"/>
                        </a:solidFill>
                        <a:effectLst/>
                        <a:latin typeface="Calibri" panose="020F0502020204030204" pitchFamily="34" charset="0"/>
                      </a:endParaRPr>
                    </a:p>
                  </a:txBody>
                  <a:tcPr marL="35746" marR="35746" marT="35746" marB="35746" anchor="ctr">
                    <a:lnL w="6350" cap="flat" cmpd="sng" algn="ctr">
                      <a:solidFill>
                        <a:srgbClr val="80808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tcPr>
                </a:tc>
                <a:extLst>
                  <a:ext uri="{0D108BD9-81ED-4DB2-BD59-A6C34878D82A}">
                    <a16:rowId xmlns:a16="http://schemas.microsoft.com/office/drawing/2014/main" val="2114394527"/>
                  </a:ext>
                </a:extLst>
              </a:tr>
              <a:tr h="448814">
                <a:tc>
                  <a:txBody>
                    <a:bodyPr/>
                    <a:lstStyle/>
                    <a:p>
                      <a:pPr marR="0" indent="0" algn="l" rtl="0">
                        <a:lnSpc>
                          <a:spcPct val="119000"/>
                        </a:lnSpc>
                        <a:spcBef>
                          <a:spcPts val="0"/>
                        </a:spcBef>
                        <a:spcAft>
                          <a:spcPts val="600"/>
                        </a:spcAft>
                      </a:pPr>
                      <a:r>
                        <a:rPr lang="en-US" sz="1100" kern="1400">
                          <a:ln>
                            <a:noFill/>
                          </a:ln>
                          <a:solidFill>
                            <a:srgbClr val="000000"/>
                          </a:solidFill>
                          <a:effectLst/>
                          <a:latin typeface="Calibri" panose="020F0502020204030204" pitchFamily="34" charset="0"/>
                        </a:rPr>
                        <a:t>Encyclopedia Brown</a:t>
                      </a:r>
                      <a:endParaRPr lang="en-US" sz="1000" kern="1400">
                        <a:ln>
                          <a:noFill/>
                        </a:ln>
                        <a:solidFill>
                          <a:srgbClr val="000000"/>
                        </a:solidFill>
                        <a:effectLst/>
                        <a:latin typeface="Calibri" panose="020F0502020204030204" pitchFamily="34" charset="0"/>
                      </a:endParaRPr>
                    </a:p>
                  </a:txBody>
                  <a:tcPr marL="35746" marR="35746" marT="35746" marB="35746" anchor="ctr">
                    <a:lnL w="12700" cap="flat" cmpd="sng" algn="ctr">
                      <a:solidFill>
                        <a:srgbClr val="00000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tcPr>
                </a:tc>
                <a:tc>
                  <a:txBody>
                    <a:bodyPr/>
                    <a:lstStyle/>
                    <a:p>
                      <a:pPr marR="0" indent="0" algn="l" rtl="0">
                        <a:lnSpc>
                          <a:spcPct val="119000"/>
                        </a:lnSpc>
                        <a:spcBef>
                          <a:spcPts val="0"/>
                        </a:spcBef>
                        <a:spcAft>
                          <a:spcPts val="600"/>
                        </a:spcAft>
                      </a:pPr>
                      <a:r>
                        <a:rPr lang="en-US" sz="1100" kern="1400" dirty="0">
                          <a:ln>
                            <a:noFill/>
                          </a:ln>
                          <a:solidFill>
                            <a:srgbClr val="000000"/>
                          </a:solidFill>
                          <a:effectLst/>
                          <a:latin typeface="Calibri" panose="020F0502020204030204" pitchFamily="34" charset="0"/>
                        </a:rPr>
                        <a:t>Donald </a:t>
                      </a:r>
                      <a:r>
                        <a:rPr lang="en-US" sz="1100" kern="1400" dirty="0" err="1">
                          <a:ln>
                            <a:noFill/>
                          </a:ln>
                          <a:solidFill>
                            <a:srgbClr val="000000"/>
                          </a:solidFill>
                          <a:effectLst/>
                          <a:latin typeface="Calibri" panose="020F0502020204030204" pitchFamily="34" charset="0"/>
                        </a:rPr>
                        <a:t>Sobol</a:t>
                      </a:r>
                      <a:endParaRPr lang="en-US" sz="1000" kern="1400" dirty="0">
                        <a:ln>
                          <a:noFill/>
                        </a:ln>
                        <a:solidFill>
                          <a:srgbClr val="000000"/>
                        </a:solidFill>
                        <a:effectLst/>
                        <a:latin typeface="Calibri" panose="020F0502020204030204" pitchFamily="34" charset="0"/>
                      </a:endParaRPr>
                    </a:p>
                  </a:txBody>
                  <a:tcPr marL="35746" marR="35746" marT="35746" marB="35746"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tcPr>
                </a:tc>
                <a:tc>
                  <a:txBody>
                    <a:bodyPr/>
                    <a:lstStyle/>
                    <a:p>
                      <a:pPr marR="0" indent="0" algn="l" rtl="0">
                        <a:lnSpc>
                          <a:spcPct val="119000"/>
                        </a:lnSpc>
                        <a:spcBef>
                          <a:spcPts val="0"/>
                        </a:spcBef>
                        <a:spcAft>
                          <a:spcPts val="600"/>
                        </a:spcAft>
                      </a:pPr>
                      <a:r>
                        <a:rPr lang="en-US" sz="1100" kern="1400" dirty="0">
                          <a:ln>
                            <a:noFill/>
                          </a:ln>
                          <a:solidFill>
                            <a:srgbClr val="000000"/>
                          </a:solidFill>
                          <a:effectLst/>
                          <a:latin typeface="Calibri" panose="020F0502020204030204" pitchFamily="34" charset="0"/>
                        </a:rPr>
                        <a:t>A 10-year-old boy named Leroy “Encyclopedia” Brown solves mysteries. 28 books in this series.</a:t>
                      </a:r>
                      <a:endParaRPr lang="en-US" sz="1000" kern="1400" dirty="0">
                        <a:ln>
                          <a:noFill/>
                        </a:ln>
                        <a:solidFill>
                          <a:srgbClr val="000000"/>
                        </a:solidFill>
                        <a:effectLst/>
                        <a:latin typeface="Calibri" panose="020F0502020204030204" pitchFamily="34" charset="0"/>
                      </a:endParaRPr>
                    </a:p>
                  </a:txBody>
                  <a:tcPr marL="35746" marR="35746" marT="35746" marB="35746"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tcPr>
                </a:tc>
                <a:tc>
                  <a:txBody>
                    <a:bodyPr/>
                    <a:lstStyle/>
                    <a:p>
                      <a:pPr marR="0" indent="0" algn="ctr" rtl="0">
                        <a:lnSpc>
                          <a:spcPct val="119000"/>
                        </a:lnSpc>
                        <a:spcBef>
                          <a:spcPts val="0"/>
                        </a:spcBef>
                        <a:spcAft>
                          <a:spcPts val="600"/>
                        </a:spcAft>
                      </a:pPr>
                      <a:r>
                        <a:rPr lang="en-US" sz="1100" kern="1400">
                          <a:ln>
                            <a:noFill/>
                          </a:ln>
                          <a:solidFill>
                            <a:srgbClr val="000000"/>
                          </a:solidFill>
                          <a:effectLst/>
                          <a:latin typeface="Calibri" panose="020F0502020204030204" pitchFamily="34" charset="0"/>
                        </a:rPr>
                        <a:t>3.5+</a:t>
                      </a:r>
                      <a:endParaRPr lang="en-US" sz="1000" kern="1400">
                        <a:ln>
                          <a:noFill/>
                        </a:ln>
                        <a:solidFill>
                          <a:srgbClr val="000000"/>
                        </a:solidFill>
                        <a:effectLst/>
                        <a:latin typeface="Calibri" panose="020F0502020204030204" pitchFamily="34" charset="0"/>
                      </a:endParaRPr>
                    </a:p>
                  </a:txBody>
                  <a:tcPr marL="35746" marR="35746" marT="35746" marB="35746" anchor="ctr">
                    <a:lnL w="6350" cap="flat" cmpd="sng" algn="ctr">
                      <a:solidFill>
                        <a:srgbClr val="80808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tcPr>
                </a:tc>
                <a:extLst>
                  <a:ext uri="{0D108BD9-81ED-4DB2-BD59-A6C34878D82A}">
                    <a16:rowId xmlns:a16="http://schemas.microsoft.com/office/drawing/2014/main" val="4048728703"/>
                  </a:ext>
                </a:extLst>
              </a:tr>
              <a:tr h="448814">
                <a:tc>
                  <a:txBody>
                    <a:bodyPr/>
                    <a:lstStyle/>
                    <a:p>
                      <a:pPr marR="0" indent="0" algn="l" rtl="0">
                        <a:lnSpc>
                          <a:spcPct val="119000"/>
                        </a:lnSpc>
                        <a:spcBef>
                          <a:spcPts val="0"/>
                        </a:spcBef>
                        <a:spcAft>
                          <a:spcPts val="600"/>
                        </a:spcAft>
                      </a:pPr>
                      <a:r>
                        <a:rPr lang="en-US" sz="1100" kern="1400">
                          <a:ln>
                            <a:noFill/>
                          </a:ln>
                          <a:solidFill>
                            <a:srgbClr val="000000"/>
                          </a:solidFill>
                          <a:effectLst/>
                          <a:latin typeface="Calibri" panose="020F0502020204030204" pitchFamily="34" charset="0"/>
                        </a:rPr>
                        <a:t>Happy Hollisters</a:t>
                      </a:r>
                      <a:endParaRPr lang="en-US" sz="1000" kern="1400">
                        <a:ln>
                          <a:noFill/>
                        </a:ln>
                        <a:solidFill>
                          <a:srgbClr val="000000"/>
                        </a:solidFill>
                        <a:effectLst/>
                        <a:latin typeface="Calibri" panose="020F0502020204030204" pitchFamily="34" charset="0"/>
                      </a:endParaRPr>
                    </a:p>
                  </a:txBody>
                  <a:tcPr marL="35746" marR="35746" marT="35746" marB="35746" anchor="ctr">
                    <a:lnL w="12700" cap="flat" cmpd="sng" algn="ctr">
                      <a:solidFill>
                        <a:srgbClr val="00000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tcPr>
                </a:tc>
                <a:tc>
                  <a:txBody>
                    <a:bodyPr/>
                    <a:lstStyle/>
                    <a:p>
                      <a:pPr marR="0" indent="0" algn="l" rtl="0">
                        <a:lnSpc>
                          <a:spcPct val="119000"/>
                        </a:lnSpc>
                        <a:spcBef>
                          <a:spcPts val="0"/>
                        </a:spcBef>
                        <a:spcAft>
                          <a:spcPts val="600"/>
                        </a:spcAft>
                      </a:pPr>
                      <a:r>
                        <a:rPr lang="en-US" sz="1100" kern="1400" dirty="0">
                          <a:ln>
                            <a:noFill/>
                          </a:ln>
                          <a:solidFill>
                            <a:srgbClr val="000000"/>
                          </a:solidFill>
                          <a:effectLst/>
                          <a:latin typeface="Calibri" panose="020F0502020204030204" pitchFamily="34" charset="0"/>
                        </a:rPr>
                        <a:t>Jerry West</a:t>
                      </a:r>
                      <a:endParaRPr lang="en-US" sz="1000" kern="1400" dirty="0">
                        <a:ln>
                          <a:noFill/>
                        </a:ln>
                        <a:solidFill>
                          <a:srgbClr val="000000"/>
                        </a:solidFill>
                        <a:effectLst/>
                        <a:latin typeface="Calibri" panose="020F0502020204030204" pitchFamily="34" charset="0"/>
                      </a:endParaRPr>
                    </a:p>
                  </a:txBody>
                  <a:tcPr marL="35746" marR="35746" marT="35746" marB="35746"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tcPr>
                </a:tc>
                <a:tc>
                  <a:txBody>
                    <a:bodyPr/>
                    <a:lstStyle/>
                    <a:p>
                      <a:pPr marR="0" indent="0" algn="l" rtl="0">
                        <a:lnSpc>
                          <a:spcPct val="119000"/>
                        </a:lnSpc>
                        <a:spcBef>
                          <a:spcPts val="0"/>
                        </a:spcBef>
                        <a:spcAft>
                          <a:spcPts val="600"/>
                        </a:spcAft>
                      </a:pPr>
                      <a:r>
                        <a:rPr lang="en-US" sz="1100" kern="1400">
                          <a:ln>
                            <a:noFill/>
                          </a:ln>
                          <a:solidFill>
                            <a:srgbClr val="000000"/>
                          </a:solidFill>
                          <a:effectLst/>
                          <a:latin typeface="Calibri" panose="020F0502020204030204" pitchFamily="34" charset="0"/>
                        </a:rPr>
                        <a:t>Classic mystery/adventure stories of the Hollister family.</a:t>
                      </a:r>
                      <a:endParaRPr lang="en-US" sz="1000" kern="1400">
                        <a:ln>
                          <a:noFill/>
                        </a:ln>
                        <a:solidFill>
                          <a:srgbClr val="000000"/>
                        </a:solidFill>
                        <a:effectLst/>
                        <a:latin typeface="Calibri" panose="020F0502020204030204" pitchFamily="34" charset="0"/>
                      </a:endParaRPr>
                    </a:p>
                  </a:txBody>
                  <a:tcPr marL="35746" marR="35746" marT="35746" marB="35746"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tcPr>
                </a:tc>
                <a:tc>
                  <a:txBody>
                    <a:bodyPr/>
                    <a:lstStyle/>
                    <a:p>
                      <a:pPr marR="0" indent="0" algn="ctr" rtl="0">
                        <a:lnSpc>
                          <a:spcPct val="119000"/>
                        </a:lnSpc>
                        <a:spcBef>
                          <a:spcPts val="0"/>
                        </a:spcBef>
                        <a:spcAft>
                          <a:spcPts val="600"/>
                        </a:spcAft>
                      </a:pPr>
                      <a:r>
                        <a:rPr lang="en-US" sz="1100" kern="1400">
                          <a:ln>
                            <a:noFill/>
                          </a:ln>
                          <a:solidFill>
                            <a:srgbClr val="000000"/>
                          </a:solidFill>
                          <a:effectLst/>
                          <a:latin typeface="Calibri" panose="020F0502020204030204" pitchFamily="34" charset="0"/>
                        </a:rPr>
                        <a:t>3.5+</a:t>
                      </a:r>
                      <a:endParaRPr lang="en-US" sz="1000" kern="1400">
                        <a:ln>
                          <a:noFill/>
                        </a:ln>
                        <a:solidFill>
                          <a:srgbClr val="000000"/>
                        </a:solidFill>
                        <a:effectLst/>
                        <a:latin typeface="Calibri" panose="020F0502020204030204" pitchFamily="34" charset="0"/>
                      </a:endParaRPr>
                    </a:p>
                  </a:txBody>
                  <a:tcPr marL="35746" marR="35746" marT="35746" marB="35746" anchor="ctr">
                    <a:lnL w="6350" cap="flat" cmpd="sng" algn="ctr">
                      <a:solidFill>
                        <a:srgbClr val="80808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tcPr>
                </a:tc>
                <a:extLst>
                  <a:ext uri="{0D108BD9-81ED-4DB2-BD59-A6C34878D82A}">
                    <a16:rowId xmlns:a16="http://schemas.microsoft.com/office/drawing/2014/main" val="3028065930"/>
                  </a:ext>
                </a:extLst>
              </a:tr>
              <a:tr h="414048">
                <a:tc>
                  <a:txBody>
                    <a:bodyPr/>
                    <a:lstStyle/>
                    <a:p>
                      <a:pPr marR="0" indent="0" algn="l" rtl="0">
                        <a:lnSpc>
                          <a:spcPct val="119000"/>
                        </a:lnSpc>
                        <a:spcBef>
                          <a:spcPts val="0"/>
                        </a:spcBef>
                        <a:spcAft>
                          <a:spcPts val="600"/>
                        </a:spcAft>
                      </a:pPr>
                      <a:r>
                        <a:rPr lang="en-US" sz="1100" kern="1400">
                          <a:ln>
                            <a:noFill/>
                          </a:ln>
                          <a:solidFill>
                            <a:srgbClr val="000000"/>
                          </a:solidFill>
                          <a:effectLst/>
                          <a:latin typeface="Calibri" panose="020F0502020204030204" pitchFamily="34" charset="0"/>
                        </a:rPr>
                        <a:t>Ramona</a:t>
                      </a:r>
                      <a:endParaRPr lang="en-US" sz="1000" kern="1400">
                        <a:ln>
                          <a:noFill/>
                        </a:ln>
                        <a:solidFill>
                          <a:srgbClr val="000000"/>
                        </a:solidFill>
                        <a:effectLst/>
                        <a:latin typeface="Calibri" panose="020F0502020204030204" pitchFamily="34" charset="0"/>
                      </a:endParaRPr>
                    </a:p>
                  </a:txBody>
                  <a:tcPr marL="35746" marR="35746" marT="35746" marB="35746" anchor="ctr">
                    <a:lnL w="12700" cap="flat" cmpd="sng" algn="ctr">
                      <a:solidFill>
                        <a:srgbClr val="00000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tcPr>
                </a:tc>
                <a:tc>
                  <a:txBody>
                    <a:bodyPr/>
                    <a:lstStyle/>
                    <a:p>
                      <a:pPr marR="0" indent="0" algn="l" rtl="0">
                        <a:lnSpc>
                          <a:spcPct val="119000"/>
                        </a:lnSpc>
                        <a:spcBef>
                          <a:spcPts val="0"/>
                        </a:spcBef>
                        <a:spcAft>
                          <a:spcPts val="600"/>
                        </a:spcAft>
                      </a:pPr>
                      <a:r>
                        <a:rPr lang="en-US" sz="1100" kern="1400" dirty="0">
                          <a:ln>
                            <a:noFill/>
                          </a:ln>
                          <a:solidFill>
                            <a:srgbClr val="000000"/>
                          </a:solidFill>
                          <a:effectLst/>
                          <a:latin typeface="Calibri" panose="020F0502020204030204" pitchFamily="34" charset="0"/>
                        </a:rPr>
                        <a:t>Beverly Cleary**</a:t>
                      </a:r>
                      <a:endParaRPr lang="en-US" sz="1000" kern="1400" dirty="0">
                        <a:ln>
                          <a:noFill/>
                        </a:ln>
                        <a:solidFill>
                          <a:srgbClr val="000000"/>
                        </a:solidFill>
                        <a:effectLst/>
                        <a:latin typeface="Calibri" panose="020F0502020204030204" pitchFamily="34" charset="0"/>
                      </a:endParaRPr>
                    </a:p>
                  </a:txBody>
                  <a:tcPr marL="35746" marR="35746" marT="35746" marB="35746"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tcPr>
                </a:tc>
                <a:tc>
                  <a:txBody>
                    <a:bodyPr/>
                    <a:lstStyle/>
                    <a:p>
                      <a:pPr marR="0" indent="0" algn="l" rtl="0">
                        <a:lnSpc>
                          <a:spcPct val="119000"/>
                        </a:lnSpc>
                        <a:spcBef>
                          <a:spcPts val="0"/>
                        </a:spcBef>
                        <a:spcAft>
                          <a:spcPts val="600"/>
                        </a:spcAft>
                      </a:pPr>
                      <a:r>
                        <a:rPr lang="en-US" sz="1100" kern="1400" dirty="0">
                          <a:ln>
                            <a:noFill/>
                          </a:ln>
                          <a:solidFill>
                            <a:srgbClr val="000000"/>
                          </a:solidFill>
                          <a:effectLst/>
                          <a:latin typeface="Calibri" panose="020F0502020204030204" pitchFamily="34" charset="0"/>
                        </a:rPr>
                        <a:t>Stories about the never-dull life of an 8-year-old girl. 11 books about Ramona and </a:t>
                      </a:r>
                      <a:r>
                        <a:rPr lang="en-US" sz="1100" kern="1400" dirty="0" err="1">
                          <a:ln>
                            <a:noFill/>
                          </a:ln>
                          <a:solidFill>
                            <a:srgbClr val="000000"/>
                          </a:solidFill>
                          <a:effectLst/>
                          <a:latin typeface="Calibri" panose="020F0502020204030204" pitchFamily="34" charset="0"/>
                        </a:rPr>
                        <a:t>Beezus</a:t>
                      </a:r>
                      <a:r>
                        <a:rPr lang="en-US" sz="1100" kern="1400">
                          <a:ln>
                            <a:noFill/>
                          </a:ln>
                          <a:solidFill>
                            <a:srgbClr val="000000"/>
                          </a:solidFill>
                          <a:effectLst/>
                          <a:latin typeface="Calibri" panose="020F0502020204030204" pitchFamily="34" charset="0"/>
                        </a:rPr>
                        <a:t>.</a:t>
                      </a:r>
                      <a:endParaRPr lang="en-US" sz="1000" kern="1400" dirty="0">
                        <a:ln>
                          <a:noFill/>
                        </a:ln>
                        <a:solidFill>
                          <a:srgbClr val="000000"/>
                        </a:solidFill>
                        <a:effectLst/>
                        <a:latin typeface="Calibri" panose="020F0502020204030204" pitchFamily="34" charset="0"/>
                      </a:endParaRPr>
                    </a:p>
                  </a:txBody>
                  <a:tcPr marL="35746" marR="35746" marT="35746" marB="35746"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tcPr>
                </a:tc>
                <a:tc>
                  <a:txBody>
                    <a:bodyPr/>
                    <a:lstStyle/>
                    <a:p>
                      <a:pPr marR="0" indent="0" algn="ctr" rtl="0">
                        <a:lnSpc>
                          <a:spcPct val="119000"/>
                        </a:lnSpc>
                        <a:spcBef>
                          <a:spcPts val="0"/>
                        </a:spcBef>
                        <a:spcAft>
                          <a:spcPts val="600"/>
                        </a:spcAft>
                      </a:pPr>
                      <a:r>
                        <a:rPr lang="en-US" sz="1100" kern="1400">
                          <a:ln>
                            <a:noFill/>
                          </a:ln>
                          <a:solidFill>
                            <a:srgbClr val="000000"/>
                          </a:solidFill>
                          <a:effectLst/>
                          <a:latin typeface="Calibri" panose="020F0502020204030204" pitchFamily="34" charset="0"/>
                        </a:rPr>
                        <a:t>3.5-5.1</a:t>
                      </a:r>
                      <a:endParaRPr lang="en-US" sz="1000" kern="1400">
                        <a:ln>
                          <a:noFill/>
                        </a:ln>
                        <a:solidFill>
                          <a:srgbClr val="000000"/>
                        </a:solidFill>
                        <a:effectLst/>
                        <a:latin typeface="Calibri" panose="020F0502020204030204" pitchFamily="34" charset="0"/>
                      </a:endParaRPr>
                    </a:p>
                  </a:txBody>
                  <a:tcPr marL="35746" marR="35746" marT="35746" marB="35746" anchor="ctr">
                    <a:lnL w="6350" cap="flat" cmpd="sng" algn="ctr">
                      <a:solidFill>
                        <a:srgbClr val="80808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tcPr>
                </a:tc>
                <a:extLst>
                  <a:ext uri="{0D108BD9-81ED-4DB2-BD59-A6C34878D82A}">
                    <a16:rowId xmlns:a16="http://schemas.microsoft.com/office/drawing/2014/main" val="4254498548"/>
                  </a:ext>
                </a:extLst>
              </a:tr>
              <a:tr h="457465">
                <a:tc>
                  <a:txBody>
                    <a:bodyPr/>
                    <a:lstStyle/>
                    <a:p>
                      <a:pPr marR="0" indent="0" algn="l" rtl="0">
                        <a:lnSpc>
                          <a:spcPct val="119000"/>
                        </a:lnSpc>
                        <a:spcBef>
                          <a:spcPts val="0"/>
                        </a:spcBef>
                        <a:spcAft>
                          <a:spcPts val="600"/>
                        </a:spcAft>
                      </a:pPr>
                      <a:r>
                        <a:rPr lang="en-US" sz="1100" kern="1400">
                          <a:ln>
                            <a:noFill/>
                          </a:ln>
                          <a:solidFill>
                            <a:srgbClr val="000000"/>
                          </a:solidFill>
                          <a:effectLst/>
                          <a:latin typeface="Calibri" panose="020F0502020204030204" pitchFamily="34" charset="0"/>
                        </a:rPr>
                        <a:t>Henry Huggins</a:t>
                      </a:r>
                      <a:endParaRPr lang="en-US" sz="1000" kern="1400">
                        <a:ln>
                          <a:noFill/>
                        </a:ln>
                        <a:solidFill>
                          <a:srgbClr val="000000"/>
                        </a:solidFill>
                        <a:effectLst/>
                        <a:latin typeface="Calibri" panose="020F0502020204030204" pitchFamily="34" charset="0"/>
                      </a:endParaRPr>
                    </a:p>
                  </a:txBody>
                  <a:tcPr marL="35746" marR="35746" marT="35746" marB="35746" anchor="ctr">
                    <a:lnL w="12700" cap="flat" cmpd="sng" algn="ctr">
                      <a:solidFill>
                        <a:srgbClr val="00000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tcPr>
                </a:tc>
                <a:tc>
                  <a:txBody>
                    <a:bodyPr/>
                    <a:lstStyle/>
                    <a:p>
                      <a:pPr marR="0" indent="0" algn="l" rtl="0">
                        <a:lnSpc>
                          <a:spcPct val="119000"/>
                        </a:lnSpc>
                        <a:spcBef>
                          <a:spcPts val="0"/>
                        </a:spcBef>
                        <a:spcAft>
                          <a:spcPts val="600"/>
                        </a:spcAft>
                      </a:pPr>
                      <a:r>
                        <a:rPr lang="en-US" sz="1100" kern="1400" dirty="0">
                          <a:ln>
                            <a:noFill/>
                          </a:ln>
                          <a:solidFill>
                            <a:srgbClr val="000000"/>
                          </a:solidFill>
                          <a:effectLst/>
                          <a:latin typeface="Calibri" panose="020F0502020204030204" pitchFamily="34" charset="0"/>
                        </a:rPr>
                        <a:t>Beverly Cleary**</a:t>
                      </a:r>
                      <a:endParaRPr lang="en-US" sz="1000" kern="1400" dirty="0">
                        <a:ln>
                          <a:noFill/>
                        </a:ln>
                        <a:solidFill>
                          <a:srgbClr val="000000"/>
                        </a:solidFill>
                        <a:effectLst/>
                        <a:latin typeface="Calibri" panose="020F0502020204030204" pitchFamily="34" charset="0"/>
                      </a:endParaRPr>
                    </a:p>
                  </a:txBody>
                  <a:tcPr marL="35746" marR="35746" marT="35746" marB="35746"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tcPr>
                </a:tc>
                <a:tc>
                  <a:txBody>
                    <a:bodyPr/>
                    <a:lstStyle/>
                    <a:p>
                      <a:pPr marR="0" indent="0" algn="l" rtl="0">
                        <a:lnSpc>
                          <a:spcPct val="119000"/>
                        </a:lnSpc>
                        <a:spcBef>
                          <a:spcPts val="0"/>
                        </a:spcBef>
                        <a:spcAft>
                          <a:spcPts val="600"/>
                        </a:spcAft>
                      </a:pPr>
                      <a:r>
                        <a:rPr lang="en-US" sz="1100" kern="1400" dirty="0">
                          <a:ln>
                            <a:noFill/>
                          </a:ln>
                          <a:solidFill>
                            <a:srgbClr val="000000"/>
                          </a:solidFill>
                          <a:effectLst/>
                          <a:latin typeface="Calibri" panose="020F0502020204030204" pitchFamily="34" charset="0"/>
                        </a:rPr>
                        <a:t>Funny stories about a boy and his dog </a:t>
                      </a:r>
                      <a:r>
                        <a:rPr lang="en-US" sz="1100" kern="1400" dirty="0" err="1">
                          <a:ln>
                            <a:noFill/>
                          </a:ln>
                          <a:solidFill>
                            <a:srgbClr val="000000"/>
                          </a:solidFill>
                          <a:effectLst/>
                          <a:latin typeface="Calibri" panose="020F0502020204030204" pitchFamily="34" charset="0"/>
                        </a:rPr>
                        <a:t>Ribsy</a:t>
                      </a:r>
                      <a:r>
                        <a:rPr lang="en-US" sz="1100" kern="1400" dirty="0">
                          <a:ln>
                            <a:noFill/>
                          </a:ln>
                          <a:solidFill>
                            <a:srgbClr val="000000"/>
                          </a:solidFill>
                          <a:effectLst/>
                          <a:latin typeface="Calibri" panose="020F0502020204030204" pitchFamily="34" charset="0"/>
                        </a:rPr>
                        <a:t> who are neighbors to Ramona and </a:t>
                      </a:r>
                      <a:r>
                        <a:rPr lang="en-US" sz="1100" kern="1400" dirty="0" err="1">
                          <a:ln>
                            <a:noFill/>
                          </a:ln>
                          <a:solidFill>
                            <a:srgbClr val="000000"/>
                          </a:solidFill>
                          <a:effectLst/>
                          <a:latin typeface="Calibri" panose="020F0502020204030204" pitchFamily="34" charset="0"/>
                        </a:rPr>
                        <a:t>Beezus</a:t>
                      </a:r>
                      <a:r>
                        <a:rPr lang="en-US" sz="1100" kern="1400" dirty="0">
                          <a:ln>
                            <a:noFill/>
                          </a:ln>
                          <a:solidFill>
                            <a:srgbClr val="000000"/>
                          </a:solidFill>
                          <a:effectLst/>
                          <a:latin typeface="Calibri" panose="020F0502020204030204" pitchFamily="34" charset="0"/>
                        </a:rPr>
                        <a:t>. 6 books in this series.</a:t>
                      </a:r>
                      <a:endParaRPr lang="en-US" sz="1000" kern="1400" dirty="0">
                        <a:ln>
                          <a:noFill/>
                        </a:ln>
                        <a:solidFill>
                          <a:srgbClr val="000000"/>
                        </a:solidFill>
                        <a:effectLst/>
                        <a:latin typeface="Calibri" panose="020F0502020204030204" pitchFamily="34" charset="0"/>
                      </a:endParaRPr>
                    </a:p>
                  </a:txBody>
                  <a:tcPr marL="35746" marR="35746" marT="35746" marB="35746"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tcPr>
                </a:tc>
                <a:tc>
                  <a:txBody>
                    <a:bodyPr/>
                    <a:lstStyle/>
                    <a:p>
                      <a:pPr marR="0" indent="0" algn="ctr" rtl="0">
                        <a:lnSpc>
                          <a:spcPct val="119000"/>
                        </a:lnSpc>
                        <a:spcBef>
                          <a:spcPts val="0"/>
                        </a:spcBef>
                        <a:spcAft>
                          <a:spcPts val="600"/>
                        </a:spcAft>
                      </a:pPr>
                      <a:r>
                        <a:rPr lang="en-US" sz="1100" kern="1400">
                          <a:ln>
                            <a:noFill/>
                          </a:ln>
                          <a:solidFill>
                            <a:srgbClr val="000000"/>
                          </a:solidFill>
                          <a:effectLst/>
                          <a:latin typeface="Calibri" panose="020F0502020204030204" pitchFamily="34" charset="0"/>
                        </a:rPr>
                        <a:t>3.5-5.1</a:t>
                      </a:r>
                      <a:endParaRPr lang="en-US" sz="1000" kern="1400">
                        <a:ln>
                          <a:noFill/>
                        </a:ln>
                        <a:solidFill>
                          <a:srgbClr val="000000"/>
                        </a:solidFill>
                        <a:effectLst/>
                        <a:latin typeface="Calibri" panose="020F0502020204030204" pitchFamily="34" charset="0"/>
                      </a:endParaRPr>
                    </a:p>
                  </a:txBody>
                  <a:tcPr marL="35746" marR="35746" marT="35746" marB="35746" anchor="ctr">
                    <a:lnL w="6350" cap="flat" cmpd="sng" algn="ctr">
                      <a:solidFill>
                        <a:srgbClr val="80808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tcPr>
                </a:tc>
                <a:extLst>
                  <a:ext uri="{0D108BD9-81ED-4DB2-BD59-A6C34878D82A}">
                    <a16:rowId xmlns:a16="http://schemas.microsoft.com/office/drawing/2014/main" val="1491252977"/>
                  </a:ext>
                </a:extLst>
              </a:tr>
              <a:tr h="670243">
                <a:tc>
                  <a:txBody>
                    <a:bodyPr/>
                    <a:lstStyle/>
                    <a:p>
                      <a:pPr marR="0" indent="0" algn="l" rtl="0">
                        <a:lnSpc>
                          <a:spcPct val="119000"/>
                        </a:lnSpc>
                        <a:spcBef>
                          <a:spcPts val="0"/>
                        </a:spcBef>
                        <a:spcAft>
                          <a:spcPts val="600"/>
                        </a:spcAft>
                      </a:pPr>
                      <a:r>
                        <a:rPr lang="en-US" sz="1100" kern="1400">
                          <a:ln>
                            <a:noFill/>
                          </a:ln>
                          <a:solidFill>
                            <a:srgbClr val="000000"/>
                          </a:solidFill>
                          <a:effectLst/>
                          <a:latin typeface="Calibri" panose="020F0502020204030204" pitchFamily="34" charset="0"/>
                        </a:rPr>
                        <a:t>I Survived…</a:t>
                      </a:r>
                      <a:endParaRPr lang="en-US" sz="1000" kern="1400">
                        <a:ln>
                          <a:noFill/>
                        </a:ln>
                        <a:solidFill>
                          <a:srgbClr val="000000"/>
                        </a:solidFill>
                        <a:effectLst/>
                        <a:latin typeface="Calibri" panose="020F0502020204030204" pitchFamily="34" charset="0"/>
                      </a:endParaRPr>
                    </a:p>
                  </a:txBody>
                  <a:tcPr marL="35746" marR="35746" marT="35746" marB="35746" anchor="ctr">
                    <a:lnL w="12700" cap="flat" cmpd="sng" algn="ctr">
                      <a:solidFill>
                        <a:srgbClr val="00000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tcPr>
                </a:tc>
                <a:tc>
                  <a:txBody>
                    <a:bodyPr/>
                    <a:lstStyle/>
                    <a:p>
                      <a:pPr marR="0" indent="0" algn="l" rtl="0">
                        <a:lnSpc>
                          <a:spcPct val="119000"/>
                        </a:lnSpc>
                        <a:spcBef>
                          <a:spcPts val="0"/>
                        </a:spcBef>
                        <a:spcAft>
                          <a:spcPts val="600"/>
                        </a:spcAft>
                      </a:pPr>
                      <a:r>
                        <a:rPr lang="en-US" sz="1100" kern="1400" dirty="0">
                          <a:ln>
                            <a:noFill/>
                          </a:ln>
                          <a:solidFill>
                            <a:srgbClr val="000000"/>
                          </a:solidFill>
                          <a:effectLst/>
                          <a:latin typeface="Calibri" panose="020F0502020204030204" pitchFamily="34" charset="0"/>
                        </a:rPr>
                        <a:t>Lauren Tarshis</a:t>
                      </a:r>
                      <a:endParaRPr lang="en-US" sz="1000" kern="1400" dirty="0">
                        <a:ln>
                          <a:noFill/>
                        </a:ln>
                        <a:solidFill>
                          <a:srgbClr val="000000"/>
                        </a:solidFill>
                        <a:effectLst/>
                        <a:latin typeface="Calibri" panose="020F0502020204030204" pitchFamily="34" charset="0"/>
                      </a:endParaRPr>
                    </a:p>
                  </a:txBody>
                  <a:tcPr marL="35746" marR="35746" marT="35746" marB="35746"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tcPr>
                </a:tc>
                <a:tc>
                  <a:txBody>
                    <a:bodyPr/>
                    <a:lstStyle/>
                    <a:p>
                      <a:pPr marR="0" indent="0" algn="l" rtl="0">
                        <a:lnSpc>
                          <a:spcPct val="119000"/>
                        </a:lnSpc>
                        <a:spcBef>
                          <a:spcPts val="0"/>
                        </a:spcBef>
                        <a:spcAft>
                          <a:spcPts val="600"/>
                        </a:spcAft>
                      </a:pPr>
                      <a:r>
                        <a:rPr lang="en-US" sz="1100" kern="1400" dirty="0">
                          <a:ln>
                            <a:noFill/>
                          </a:ln>
                          <a:solidFill>
                            <a:srgbClr val="000000"/>
                          </a:solidFill>
                          <a:effectLst/>
                          <a:latin typeface="Calibri" panose="020F0502020204030204" pitchFamily="34" charset="0"/>
                        </a:rPr>
                        <a:t>Historical fiction of children who survived key moments in history (sinking of the Titanic, American Revolution, Hurricane Katrina, etc.) This series has over 25 books.</a:t>
                      </a:r>
                      <a:endParaRPr lang="en-US" sz="1000" kern="1400" dirty="0">
                        <a:ln>
                          <a:noFill/>
                        </a:ln>
                        <a:solidFill>
                          <a:srgbClr val="000000"/>
                        </a:solidFill>
                        <a:effectLst/>
                        <a:latin typeface="Calibri" panose="020F0502020204030204" pitchFamily="34" charset="0"/>
                      </a:endParaRPr>
                    </a:p>
                  </a:txBody>
                  <a:tcPr marL="35746" marR="35746" marT="35746" marB="35746"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tcPr>
                </a:tc>
                <a:tc>
                  <a:txBody>
                    <a:bodyPr/>
                    <a:lstStyle/>
                    <a:p>
                      <a:pPr marR="0" indent="0" algn="ctr" rtl="0">
                        <a:lnSpc>
                          <a:spcPct val="119000"/>
                        </a:lnSpc>
                        <a:spcBef>
                          <a:spcPts val="0"/>
                        </a:spcBef>
                        <a:spcAft>
                          <a:spcPts val="600"/>
                        </a:spcAft>
                      </a:pPr>
                      <a:r>
                        <a:rPr lang="en-US" sz="1100" kern="1400">
                          <a:ln>
                            <a:noFill/>
                          </a:ln>
                          <a:solidFill>
                            <a:srgbClr val="000000"/>
                          </a:solidFill>
                          <a:effectLst/>
                          <a:latin typeface="Calibri" panose="020F0502020204030204" pitchFamily="34" charset="0"/>
                        </a:rPr>
                        <a:t>3.8-5.1</a:t>
                      </a:r>
                      <a:endParaRPr lang="en-US" sz="1000" kern="1400">
                        <a:ln>
                          <a:noFill/>
                        </a:ln>
                        <a:solidFill>
                          <a:srgbClr val="000000"/>
                        </a:solidFill>
                        <a:effectLst/>
                        <a:latin typeface="Calibri" panose="020F0502020204030204" pitchFamily="34" charset="0"/>
                      </a:endParaRPr>
                    </a:p>
                  </a:txBody>
                  <a:tcPr marL="35746" marR="35746" marT="35746" marB="35746" anchor="ctr">
                    <a:lnL w="6350" cap="flat" cmpd="sng" algn="ctr">
                      <a:solidFill>
                        <a:srgbClr val="80808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tcPr>
                </a:tc>
                <a:extLst>
                  <a:ext uri="{0D108BD9-81ED-4DB2-BD59-A6C34878D82A}">
                    <a16:rowId xmlns:a16="http://schemas.microsoft.com/office/drawing/2014/main" val="2799616726"/>
                  </a:ext>
                </a:extLst>
              </a:tr>
              <a:tr h="460780">
                <a:tc>
                  <a:txBody>
                    <a:bodyPr/>
                    <a:lstStyle/>
                    <a:p>
                      <a:pPr marR="0" indent="0" algn="l" rtl="0">
                        <a:lnSpc>
                          <a:spcPct val="119000"/>
                        </a:lnSpc>
                        <a:spcBef>
                          <a:spcPts val="0"/>
                        </a:spcBef>
                        <a:spcAft>
                          <a:spcPts val="600"/>
                        </a:spcAft>
                      </a:pPr>
                      <a:r>
                        <a:rPr lang="en-US" sz="1100" kern="1400">
                          <a:ln>
                            <a:noFill/>
                          </a:ln>
                          <a:solidFill>
                            <a:srgbClr val="000000"/>
                          </a:solidFill>
                          <a:effectLst/>
                          <a:latin typeface="Calibri" panose="020F0502020204030204" pitchFamily="34" charset="0"/>
                        </a:rPr>
                        <a:t>“B” Is for Betsy</a:t>
                      </a:r>
                      <a:endParaRPr lang="en-US" sz="1000" kern="1400">
                        <a:ln>
                          <a:noFill/>
                        </a:ln>
                        <a:solidFill>
                          <a:srgbClr val="000000"/>
                        </a:solidFill>
                        <a:effectLst/>
                        <a:latin typeface="Calibri" panose="020F0502020204030204" pitchFamily="34" charset="0"/>
                      </a:endParaRPr>
                    </a:p>
                  </a:txBody>
                  <a:tcPr marL="35746" marR="35746" marT="35746" marB="35746" anchor="ctr">
                    <a:lnL w="12700" cap="flat" cmpd="sng" algn="ctr">
                      <a:solidFill>
                        <a:srgbClr val="00000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tcPr>
                </a:tc>
                <a:tc>
                  <a:txBody>
                    <a:bodyPr/>
                    <a:lstStyle/>
                    <a:p>
                      <a:pPr marR="0" indent="0" algn="l" rtl="0">
                        <a:lnSpc>
                          <a:spcPct val="119000"/>
                        </a:lnSpc>
                        <a:spcBef>
                          <a:spcPts val="0"/>
                        </a:spcBef>
                        <a:spcAft>
                          <a:spcPts val="600"/>
                        </a:spcAft>
                      </a:pPr>
                      <a:r>
                        <a:rPr lang="en-US" sz="1100" kern="1400" dirty="0">
                          <a:ln>
                            <a:noFill/>
                          </a:ln>
                          <a:solidFill>
                            <a:srgbClr val="000000"/>
                          </a:solidFill>
                          <a:effectLst/>
                          <a:latin typeface="Calibri" panose="020F0502020204030204" pitchFamily="34" charset="0"/>
                        </a:rPr>
                        <a:t>Carolyn Haywood</a:t>
                      </a:r>
                      <a:endParaRPr lang="en-US" sz="1000" kern="1400" dirty="0">
                        <a:ln>
                          <a:noFill/>
                        </a:ln>
                        <a:solidFill>
                          <a:srgbClr val="000000"/>
                        </a:solidFill>
                        <a:effectLst/>
                        <a:latin typeface="Calibri" panose="020F0502020204030204" pitchFamily="34" charset="0"/>
                      </a:endParaRPr>
                    </a:p>
                  </a:txBody>
                  <a:tcPr marL="35746" marR="35746" marT="35746" marB="35746"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tcPr>
                </a:tc>
                <a:tc>
                  <a:txBody>
                    <a:bodyPr/>
                    <a:lstStyle/>
                    <a:p>
                      <a:pPr marR="0" indent="0" algn="l" rtl="0">
                        <a:lnSpc>
                          <a:spcPct val="119000"/>
                        </a:lnSpc>
                        <a:spcBef>
                          <a:spcPts val="0"/>
                        </a:spcBef>
                        <a:spcAft>
                          <a:spcPts val="600"/>
                        </a:spcAft>
                      </a:pPr>
                      <a:r>
                        <a:rPr lang="en-US" sz="1100" kern="1400">
                          <a:ln>
                            <a:noFill/>
                          </a:ln>
                          <a:solidFill>
                            <a:srgbClr val="000000"/>
                          </a:solidFill>
                          <a:effectLst/>
                          <a:latin typeface="Calibri" panose="020F0502020204030204" pitchFamily="34" charset="0"/>
                        </a:rPr>
                        <a:t>Stories about a young girl named Betsy and her life—in school and at home.</a:t>
                      </a:r>
                      <a:endParaRPr lang="en-US" sz="1000" kern="1400">
                        <a:ln>
                          <a:noFill/>
                        </a:ln>
                        <a:solidFill>
                          <a:srgbClr val="000000"/>
                        </a:solidFill>
                        <a:effectLst/>
                        <a:latin typeface="Calibri" panose="020F0502020204030204" pitchFamily="34" charset="0"/>
                      </a:endParaRPr>
                    </a:p>
                  </a:txBody>
                  <a:tcPr marL="35746" marR="35746" marT="35746" marB="35746"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tcPr>
                </a:tc>
                <a:tc>
                  <a:txBody>
                    <a:bodyPr/>
                    <a:lstStyle/>
                    <a:p>
                      <a:pPr marR="0" indent="0" algn="ctr" rtl="0">
                        <a:lnSpc>
                          <a:spcPct val="119000"/>
                        </a:lnSpc>
                        <a:spcBef>
                          <a:spcPts val="0"/>
                        </a:spcBef>
                        <a:spcAft>
                          <a:spcPts val="600"/>
                        </a:spcAft>
                      </a:pPr>
                      <a:r>
                        <a:rPr lang="en-US" sz="1100" kern="1400">
                          <a:ln>
                            <a:noFill/>
                          </a:ln>
                          <a:solidFill>
                            <a:srgbClr val="000000"/>
                          </a:solidFill>
                          <a:effectLst/>
                          <a:latin typeface="Calibri" panose="020F0502020204030204" pitchFamily="34" charset="0"/>
                        </a:rPr>
                        <a:t>3.8+</a:t>
                      </a:r>
                      <a:endParaRPr lang="en-US" sz="1000" kern="1400">
                        <a:ln>
                          <a:noFill/>
                        </a:ln>
                        <a:solidFill>
                          <a:srgbClr val="000000"/>
                        </a:solidFill>
                        <a:effectLst/>
                        <a:latin typeface="Calibri" panose="020F0502020204030204" pitchFamily="34" charset="0"/>
                      </a:endParaRPr>
                    </a:p>
                  </a:txBody>
                  <a:tcPr marL="35746" marR="35746" marT="35746" marB="35746" anchor="ctr">
                    <a:lnL w="6350" cap="flat" cmpd="sng" algn="ctr">
                      <a:solidFill>
                        <a:srgbClr val="80808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tcPr>
                </a:tc>
                <a:extLst>
                  <a:ext uri="{0D108BD9-81ED-4DB2-BD59-A6C34878D82A}">
                    <a16:rowId xmlns:a16="http://schemas.microsoft.com/office/drawing/2014/main" val="1613275048"/>
                  </a:ext>
                </a:extLst>
              </a:tr>
              <a:tr h="414048">
                <a:tc>
                  <a:txBody>
                    <a:bodyPr/>
                    <a:lstStyle/>
                    <a:p>
                      <a:pPr marR="0" indent="0" algn="l" rtl="0">
                        <a:lnSpc>
                          <a:spcPct val="119000"/>
                        </a:lnSpc>
                        <a:spcBef>
                          <a:spcPts val="0"/>
                        </a:spcBef>
                        <a:spcAft>
                          <a:spcPts val="600"/>
                        </a:spcAft>
                      </a:pPr>
                      <a:r>
                        <a:rPr lang="en-US" sz="1100" kern="1400">
                          <a:ln>
                            <a:noFill/>
                          </a:ln>
                          <a:solidFill>
                            <a:srgbClr val="000000"/>
                          </a:solidFill>
                          <a:effectLst/>
                          <a:latin typeface="Calibri" panose="020F0502020204030204" pitchFamily="34" charset="0"/>
                        </a:rPr>
                        <a:t>Little Eddie</a:t>
                      </a:r>
                      <a:endParaRPr lang="en-US" sz="1000" kern="1400">
                        <a:ln>
                          <a:noFill/>
                        </a:ln>
                        <a:solidFill>
                          <a:srgbClr val="000000"/>
                        </a:solidFill>
                        <a:effectLst/>
                        <a:latin typeface="Calibri" panose="020F0502020204030204" pitchFamily="34" charset="0"/>
                      </a:endParaRPr>
                    </a:p>
                  </a:txBody>
                  <a:tcPr marL="35746" marR="35746" marT="35746" marB="35746" anchor="ctr">
                    <a:lnL w="12700" cap="flat" cmpd="sng" algn="ctr">
                      <a:solidFill>
                        <a:srgbClr val="00000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tcPr>
                </a:tc>
                <a:tc>
                  <a:txBody>
                    <a:bodyPr/>
                    <a:lstStyle/>
                    <a:p>
                      <a:pPr marR="0" indent="0" algn="l" rtl="0">
                        <a:lnSpc>
                          <a:spcPct val="119000"/>
                        </a:lnSpc>
                        <a:spcBef>
                          <a:spcPts val="0"/>
                        </a:spcBef>
                        <a:spcAft>
                          <a:spcPts val="600"/>
                        </a:spcAft>
                      </a:pPr>
                      <a:r>
                        <a:rPr lang="en-US" sz="1100" kern="1400" dirty="0">
                          <a:ln>
                            <a:noFill/>
                          </a:ln>
                          <a:solidFill>
                            <a:srgbClr val="000000"/>
                          </a:solidFill>
                          <a:effectLst/>
                          <a:latin typeface="Calibri" panose="020F0502020204030204" pitchFamily="34" charset="0"/>
                        </a:rPr>
                        <a:t>Carolyn Haywood</a:t>
                      </a:r>
                      <a:endParaRPr lang="en-US" sz="1000" kern="1400" dirty="0">
                        <a:ln>
                          <a:noFill/>
                        </a:ln>
                        <a:solidFill>
                          <a:srgbClr val="000000"/>
                        </a:solidFill>
                        <a:effectLst/>
                        <a:latin typeface="Calibri" panose="020F0502020204030204" pitchFamily="34" charset="0"/>
                      </a:endParaRPr>
                    </a:p>
                  </a:txBody>
                  <a:tcPr marL="35746" marR="35746" marT="35746" marB="35746"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tcPr>
                </a:tc>
                <a:tc>
                  <a:txBody>
                    <a:bodyPr/>
                    <a:lstStyle/>
                    <a:p>
                      <a:pPr marR="0" indent="0" algn="l" rtl="0">
                        <a:lnSpc>
                          <a:spcPct val="119000"/>
                        </a:lnSpc>
                        <a:spcBef>
                          <a:spcPts val="0"/>
                        </a:spcBef>
                        <a:spcAft>
                          <a:spcPts val="600"/>
                        </a:spcAft>
                      </a:pPr>
                      <a:r>
                        <a:rPr lang="en-US" sz="1100" kern="1400">
                          <a:ln>
                            <a:noFill/>
                          </a:ln>
                          <a:solidFill>
                            <a:srgbClr val="000000"/>
                          </a:solidFill>
                          <a:effectLst/>
                          <a:latin typeface="Calibri" panose="020F0502020204030204" pitchFamily="34" charset="0"/>
                        </a:rPr>
                        <a:t>Stories about a young boy growing up.</a:t>
                      </a:r>
                      <a:endParaRPr lang="en-US" sz="1000" kern="1400">
                        <a:ln>
                          <a:noFill/>
                        </a:ln>
                        <a:solidFill>
                          <a:srgbClr val="000000"/>
                        </a:solidFill>
                        <a:effectLst/>
                        <a:latin typeface="Calibri" panose="020F0502020204030204" pitchFamily="34" charset="0"/>
                      </a:endParaRPr>
                    </a:p>
                  </a:txBody>
                  <a:tcPr marL="35746" marR="35746" marT="35746" marB="35746"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tcPr>
                </a:tc>
                <a:tc>
                  <a:txBody>
                    <a:bodyPr/>
                    <a:lstStyle/>
                    <a:p>
                      <a:pPr marR="0" indent="0" algn="ctr" rtl="0">
                        <a:lnSpc>
                          <a:spcPct val="119000"/>
                        </a:lnSpc>
                        <a:spcBef>
                          <a:spcPts val="0"/>
                        </a:spcBef>
                        <a:spcAft>
                          <a:spcPts val="600"/>
                        </a:spcAft>
                      </a:pPr>
                      <a:r>
                        <a:rPr lang="en-US" sz="1100" kern="1400">
                          <a:ln>
                            <a:noFill/>
                          </a:ln>
                          <a:solidFill>
                            <a:srgbClr val="000000"/>
                          </a:solidFill>
                          <a:effectLst/>
                          <a:latin typeface="Calibri" panose="020F0502020204030204" pitchFamily="34" charset="0"/>
                        </a:rPr>
                        <a:t>3.8+</a:t>
                      </a:r>
                      <a:endParaRPr lang="en-US" sz="1000" kern="1400">
                        <a:ln>
                          <a:noFill/>
                        </a:ln>
                        <a:solidFill>
                          <a:srgbClr val="000000"/>
                        </a:solidFill>
                        <a:effectLst/>
                        <a:latin typeface="Calibri" panose="020F0502020204030204" pitchFamily="34" charset="0"/>
                      </a:endParaRPr>
                    </a:p>
                  </a:txBody>
                  <a:tcPr marL="35746" marR="35746" marT="35746" marB="35746" anchor="ctr">
                    <a:lnL w="6350" cap="flat" cmpd="sng" algn="ctr">
                      <a:solidFill>
                        <a:srgbClr val="80808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tcPr>
                </a:tc>
                <a:extLst>
                  <a:ext uri="{0D108BD9-81ED-4DB2-BD59-A6C34878D82A}">
                    <a16:rowId xmlns:a16="http://schemas.microsoft.com/office/drawing/2014/main" val="2643673414"/>
                  </a:ext>
                </a:extLst>
              </a:tr>
              <a:tr h="507523">
                <a:tc>
                  <a:txBody>
                    <a:bodyPr/>
                    <a:lstStyle/>
                    <a:p>
                      <a:pPr marR="0" indent="0" algn="l" rtl="0">
                        <a:lnSpc>
                          <a:spcPct val="119000"/>
                        </a:lnSpc>
                        <a:spcBef>
                          <a:spcPts val="0"/>
                        </a:spcBef>
                        <a:spcAft>
                          <a:spcPts val="600"/>
                        </a:spcAft>
                      </a:pPr>
                      <a:r>
                        <a:rPr lang="en-US" sz="1100" kern="1400">
                          <a:ln>
                            <a:noFill/>
                          </a:ln>
                          <a:solidFill>
                            <a:srgbClr val="000000"/>
                          </a:solidFill>
                          <a:effectLst/>
                          <a:latin typeface="Calibri" panose="020F0502020204030204" pitchFamily="34" charset="0"/>
                        </a:rPr>
                        <a:t>Living in….series</a:t>
                      </a:r>
                      <a:endParaRPr lang="en-US" sz="1000" kern="1400">
                        <a:ln>
                          <a:noFill/>
                        </a:ln>
                        <a:solidFill>
                          <a:srgbClr val="000000"/>
                        </a:solidFill>
                        <a:effectLst/>
                        <a:latin typeface="Calibri" panose="020F0502020204030204" pitchFamily="34" charset="0"/>
                      </a:endParaRPr>
                    </a:p>
                  </a:txBody>
                  <a:tcPr marL="35746" marR="35746" marT="35746" marB="35746" anchor="ctr">
                    <a:lnL w="12700" cap="flat" cmpd="sng" algn="ctr">
                      <a:solidFill>
                        <a:srgbClr val="00000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tcPr>
                </a:tc>
                <a:tc>
                  <a:txBody>
                    <a:bodyPr/>
                    <a:lstStyle/>
                    <a:p>
                      <a:pPr marR="0" indent="0" algn="l" rtl="0">
                        <a:lnSpc>
                          <a:spcPct val="119000"/>
                        </a:lnSpc>
                        <a:spcBef>
                          <a:spcPts val="0"/>
                        </a:spcBef>
                        <a:spcAft>
                          <a:spcPts val="600"/>
                        </a:spcAft>
                      </a:pPr>
                      <a:r>
                        <a:rPr lang="en-US" sz="1100" kern="1400" dirty="0">
                          <a:ln>
                            <a:noFill/>
                          </a:ln>
                          <a:solidFill>
                            <a:srgbClr val="000000"/>
                          </a:solidFill>
                          <a:effectLst/>
                          <a:latin typeface="Calibri" panose="020F0502020204030204" pitchFamily="34" charset="0"/>
                        </a:rPr>
                        <a:t>Chloe Perkins</a:t>
                      </a:r>
                      <a:endParaRPr lang="en-US" sz="1000" kern="1400" dirty="0">
                        <a:ln>
                          <a:noFill/>
                        </a:ln>
                        <a:solidFill>
                          <a:srgbClr val="000000"/>
                        </a:solidFill>
                        <a:effectLst/>
                        <a:latin typeface="Calibri" panose="020F0502020204030204" pitchFamily="34" charset="0"/>
                      </a:endParaRPr>
                    </a:p>
                  </a:txBody>
                  <a:tcPr marL="35746" marR="35746" marT="35746" marB="35746"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tcPr>
                </a:tc>
                <a:tc>
                  <a:txBody>
                    <a:bodyPr/>
                    <a:lstStyle/>
                    <a:p>
                      <a:pPr marR="0" indent="0" algn="l" rtl="0">
                        <a:lnSpc>
                          <a:spcPct val="119000"/>
                        </a:lnSpc>
                        <a:spcBef>
                          <a:spcPts val="0"/>
                        </a:spcBef>
                        <a:spcAft>
                          <a:spcPts val="600"/>
                        </a:spcAft>
                      </a:pPr>
                      <a:r>
                        <a:rPr lang="en-US" sz="1100" kern="1400">
                          <a:ln>
                            <a:noFill/>
                          </a:ln>
                          <a:solidFill>
                            <a:srgbClr val="000000"/>
                          </a:solidFill>
                          <a:effectLst/>
                          <a:latin typeface="Calibri" panose="020F0502020204030204" pitchFamily="34" charset="0"/>
                        </a:rPr>
                        <a:t>Discover what life is like in various countries around the world. (</a:t>
                      </a:r>
                      <a:r>
                        <a:rPr lang="en-US" sz="1100" i="1" kern="1400">
                          <a:ln>
                            <a:noFill/>
                          </a:ln>
                          <a:solidFill>
                            <a:srgbClr val="000000"/>
                          </a:solidFill>
                          <a:effectLst/>
                          <a:latin typeface="Calibri" panose="020F0502020204030204" pitchFamily="34" charset="0"/>
                        </a:rPr>
                        <a:t>Living in China, Living in Brazil</a:t>
                      </a:r>
                      <a:r>
                        <a:rPr lang="en-US" sz="1100" kern="1400">
                          <a:ln>
                            <a:noFill/>
                          </a:ln>
                          <a:solidFill>
                            <a:srgbClr val="000000"/>
                          </a:solidFill>
                          <a:effectLst/>
                          <a:latin typeface="Calibri" panose="020F0502020204030204" pitchFamily="34" charset="0"/>
                        </a:rPr>
                        <a:t>, etc.)</a:t>
                      </a:r>
                      <a:endParaRPr lang="en-US" sz="1000" kern="1400">
                        <a:ln>
                          <a:noFill/>
                        </a:ln>
                        <a:solidFill>
                          <a:srgbClr val="000000"/>
                        </a:solidFill>
                        <a:effectLst/>
                        <a:latin typeface="Calibri" panose="020F0502020204030204" pitchFamily="34" charset="0"/>
                      </a:endParaRPr>
                    </a:p>
                  </a:txBody>
                  <a:tcPr marL="35746" marR="35746" marT="35746" marB="35746"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tcPr>
                </a:tc>
                <a:tc>
                  <a:txBody>
                    <a:bodyPr/>
                    <a:lstStyle/>
                    <a:p>
                      <a:pPr marR="0" indent="0" algn="ctr" rtl="0">
                        <a:lnSpc>
                          <a:spcPct val="119000"/>
                        </a:lnSpc>
                        <a:spcBef>
                          <a:spcPts val="0"/>
                        </a:spcBef>
                        <a:spcAft>
                          <a:spcPts val="600"/>
                        </a:spcAft>
                      </a:pPr>
                      <a:r>
                        <a:rPr lang="en-US" sz="1100" kern="1400" dirty="0">
                          <a:ln>
                            <a:noFill/>
                          </a:ln>
                          <a:solidFill>
                            <a:srgbClr val="000000"/>
                          </a:solidFill>
                          <a:effectLst/>
                          <a:latin typeface="Calibri" panose="020F0502020204030204" pitchFamily="34" charset="0"/>
                        </a:rPr>
                        <a:t>3.9+</a:t>
                      </a:r>
                      <a:endParaRPr lang="en-US" sz="1000" kern="1400" dirty="0">
                        <a:ln>
                          <a:noFill/>
                        </a:ln>
                        <a:solidFill>
                          <a:srgbClr val="000000"/>
                        </a:solidFill>
                        <a:effectLst/>
                        <a:latin typeface="Calibri" panose="020F0502020204030204" pitchFamily="34" charset="0"/>
                      </a:endParaRPr>
                    </a:p>
                  </a:txBody>
                  <a:tcPr marL="35746" marR="35746" marT="35746" marB="35746" anchor="ctr">
                    <a:lnL w="6350" cap="flat" cmpd="sng" algn="ctr">
                      <a:solidFill>
                        <a:srgbClr val="80808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tcPr>
                </a:tc>
                <a:extLst>
                  <a:ext uri="{0D108BD9-81ED-4DB2-BD59-A6C34878D82A}">
                    <a16:rowId xmlns:a16="http://schemas.microsoft.com/office/drawing/2014/main" val="688182731"/>
                  </a:ext>
                </a:extLst>
              </a:tr>
              <a:tr h="507523">
                <a:tc>
                  <a:txBody>
                    <a:bodyPr/>
                    <a:lstStyle/>
                    <a:p>
                      <a:pPr marR="0" indent="0" algn="l" rtl="0">
                        <a:lnSpc>
                          <a:spcPct val="119000"/>
                        </a:lnSpc>
                        <a:spcBef>
                          <a:spcPts val="0"/>
                        </a:spcBef>
                        <a:spcAft>
                          <a:spcPts val="600"/>
                        </a:spcAft>
                      </a:pPr>
                      <a:r>
                        <a:rPr lang="en-US" sz="1100" kern="1400" dirty="0">
                          <a:ln>
                            <a:noFill/>
                          </a:ln>
                          <a:solidFill>
                            <a:srgbClr val="000000"/>
                          </a:solidFill>
                          <a:effectLst/>
                          <a:latin typeface="Calibri" panose="020F0502020204030204" pitchFamily="34" charset="0"/>
                        </a:rPr>
                        <a:t>The Adventures of….(Peter Cottontail, Reddy Fox, etc.)</a:t>
                      </a:r>
                      <a:endParaRPr lang="en-US" sz="1000" kern="1400" dirty="0">
                        <a:ln>
                          <a:noFill/>
                        </a:ln>
                        <a:solidFill>
                          <a:srgbClr val="000000"/>
                        </a:solidFill>
                        <a:effectLst/>
                        <a:latin typeface="Calibri" panose="020F0502020204030204" pitchFamily="34" charset="0"/>
                      </a:endParaRPr>
                    </a:p>
                  </a:txBody>
                  <a:tcPr marL="35746" marR="35746" marT="35746" marB="35746" anchor="ctr">
                    <a:lnL w="12700" cap="flat" cmpd="sng" algn="ctr">
                      <a:solidFill>
                        <a:srgbClr val="00000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tcPr>
                </a:tc>
                <a:tc>
                  <a:txBody>
                    <a:bodyPr/>
                    <a:lstStyle/>
                    <a:p>
                      <a:pPr marR="0" indent="0" algn="l" rtl="0">
                        <a:lnSpc>
                          <a:spcPct val="119000"/>
                        </a:lnSpc>
                        <a:spcBef>
                          <a:spcPts val="0"/>
                        </a:spcBef>
                        <a:spcAft>
                          <a:spcPts val="600"/>
                        </a:spcAft>
                      </a:pPr>
                      <a:r>
                        <a:rPr lang="en-US" sz="1100" kern="1400" dirty="0">
                          <a:ln>
                            <a:noFill/>
                          </a:ln>
                          <a:solidFill>
                            <a:srgbClr val="000000"/>
                          </a:solidFill>
                          <a:effectLst/>
                          <a:latin typeface="Calibri" panose="020F0502020204030204" pitchFamily="34" charset="0"/>
                        </a:rPr>
                        <a:t>Thornton Burgess**</a:t>
                      </a:r>
                      <a:endParaRPr lang="en-US" sz="1000" kern="1400" dirty="0">
                        <a:ln>
                          <a:noFill/>
                        </a:ln>
                        <a:solidFill>
                          <a:srgbClr val="000000"/>
                        </a:solidFill>
                        <a:effectLst/>
                        <a:latin typeface="Calibri" panose="020F0502020204030204" pitchFamily="34" charset="0"/>
                      </a:endParaRPr>
                    </a:p>
                  </a:txBody>
                  <a:tcPr marL="35746" marR="35746" marT="35746" marB="35746"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tcPr>
                </a:tc>
                <a:tc>
                  <a:txBody>
                    <a:bodyPr/>
                    <a:lstStyle/>
                    <a:p>
                      <a:pPr marR="0" indent="0" algn="l" rtl="0">
                        <a:lnSpc>
                          <a:spcPct val="119000"/>
                        </a:lnSpc>
                        <a:spcBef>
                          <a:spcPts val="0"/>
                        </a:spcBef>
                        <a:spcAft>
                          <a:spcPts val="600"/>
                        </a:spcAft>
                      </a:pPr>
                      <a:r>
                        <a:rPr lang="en-US" sz="1100" kern="1400" dirty="0">
                          <a:ln>
                            <a:noFill/>
                          </a:ln>
                          <a:solidFill>
                            <a:srgbClr val="000000"/>
                          </a:solidFill>
                          <a:effectLst/>
                          <a:latin typeface="Calibri" panose="020F0502020204030204" pitchFamily="34" charset="0"/>
                        </a:rPr>
                        <a:t>Classic stories about animals. These books are full of animal information woven into exciting story form. At least 20 books in this series.</a:t>
                      </a:r>
                      <a:endParaRPr lang="en-US" sz="1000" kern="1400" dirty="0">
                        <a:ln>
                          <a:noFill/>
                        </a:ln>
                        <a:solidFill>
                          <a:srgbClr val="000000"/>
                        </a:solidFill>
                        <a:effectLst/>
                        <a:latin typeface="Calibri" panose="020F0502020204030204" pitchFamily="34" charset="0"/>
                      </a:endParaRPr>
                    </a:p>
                  </a:txBody>
                  <a:tcPr marL="35746" marR="35746" marT="35746" marB="35746"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tcPr>
                </a:tc>
                <a:tc>
                  <a:txBody>
                    <a:bodyPr/>
                    <a:lstStyle/>
                    <a:p>
                      <a:pPr marR="0" indent="0" algn="ctr" rtl="0">
                        <a:lnSpc>
                          <a:spcPct val="119000"/>
                        </a:lnSpc>
                        <a:spcBef>
                          <a:spcPts val="0"/>
                        </a:spcBef>
                        <a:spcAft>
                          <a:spcPts val="600"/>
                        </a:spcAft>
                      </a:pPr>
                      <a:r>
                        <a:rPr lang="en-US" sz="1100" kern="1400" dirty="0">
                          <a:ln>
                            <a:noFill/>
                          </a:ln>
                          <a:solidFill>
                            <a:srgbClr val="000000"/>
                          </a:solidFill>
                          <a:effectLst/>
                          <a:latin typeface="Calibri" panose="020F0502020204030204" pitchFamily="34" charset="0"/>
                        </a:rPr>
                        <a:t>3.5+</a:t>
                      </a:r>
                      <a:endParaRPr lang="en-US" sz="1000" kern="1400" dirty="0">
                        <a:ln>
                          <a:noFill/>
                        </a:ln>
                        <a:solidFill>
                          <a:srgbClr val="000000"/>
                        </a:solidFill>
                        <a:effectLst/>
                        <a:latin typeface="Calibri" panose="020F0502020204030204" pitchFamily="34" charset="0"/>
                      </a:endParaRPr>
                    </a:p>
                  </a:txBody>
                  <a:tcPr marL="35746" marR="35746" marT="35746" marB="35746" anchor="ctr">
                    <a:lnL w="6350" cap="flat" cmpd="sng" algn="ctr">
                      <a:solidFill>
                        <a:srgbClr val="80808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tcPr>
                </a:tc>
                <a:extLst>
                  <a:ext uri="{0D108BD9-81ED-4DB2-BD59-A6C34878D82A}">
                    <a16:rowId xmlns:a16="http://schemas.microsoft.com/office/drawing/2014/main" val="2997007281"/>
                  </a:ext>
                </a:extLst>
              </a:tr>
              <a:tr h="507523">
                <a:tc>
                  <a:txBody>
                    <a:bodyPr/>
                    <a:lstStyle/>
                    <a:p>
                      <a:pPr marR="0" indent="0" algn="l" rtl="0">
                        <a:lnSpc>
                          <a:spcPct val="119000"/>
                        </a:lnSpc>
                        <a:spcBef>
                          <a:spcPts val="0"/>
                        </a:spcBef>
                        <a:spcAft>
                          <a:spcPts val="600"/>
                        </a:spcAft>
                      </a:pPr>
                      <a:r>
                        <a:rPr lang="en-US" sz="1100" kern="1400" dirty="0">
                          <a:ln>
                            <a:noFill/>
                          </a:ln>
                          <a:solidFill>
                            <a:srgbClr val="000000"/>
                          </a:solidFill>
                          <a:effectLst/>
                          <a:latin typeface="Calibri" panose="020F0502020204030204" pitchFamily="34" charset="0"/>
                          <a:ea typeface="+mn-ea"/>
                          <a:cs typeface="+mn-cs"/>
                        </a:rPr>
                        <a:t>Canadian Flyer Adventures</a:t>
                      </a:r>
                    </a:p>
                  </a:txBody>
                  <a:tcPr marL="35746" marR="35746" marT="35746" marB="35746" anchor="ctr">
                    <a:lnL w="12700" cap="flat" cmpd="sng" algn="ctr">
                      <a:solidFill>
                        <a:srgbClr val="00000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tcPr>
                </a:tc>
                <a:tc>
                  <a:txBody>
                    <a:bodyPr/>
                    <a:lstStyle/>
                    <a:p>
                      <a:pPr marR="0" indent="0" algn="l" rtl="0">
                        <a:lnSpc>
                          <a:spcPct val="119000"/>
                        </a:lnSpc>
                        <a:spcBef>
                          <a:spcPts val="0"/>
                        </a:spcBef>
                        <a:spcAft>
                          <a:spcPts val="600"/>
                        </a:spcAft>
                      </a:pPr>
                      <a:r>
                        <a:rPr lang="en-US" sz="1100" kern="1400" dirty="0">
                          <a:ln>
                            <a:noFill/>
                          </a:ln>
                          <a:solidFill>
                            <a:srgbClr val="000000"/>
                          </a:solidFill>
                          <a:effectLst/>
                          <a:latin typeface="Calibri" panose="020F0502020204030204" pitchFamily="34" charset="0"/>
                          <a:ea typeface="+mn-ea"/>
                          <a:cs typeface="+mn-cs"/>
                        </a:rPr>
                        <a:t>Frieda </a:t>
                      </a:r>
                      <a:r>
                        <a:rPr lang="en-US" sz="1100" kern="1400" dirty="0" err="1">
                          <a:ln>
                            <a:noFill/>
                          </a:ln>
                          <a:solidFill>
                            <a:srgbClr val="000000"/>
                          </a:solidFill>
                          <a:effectLst/>
                          <a:latin typeface="Calibri" panose="020F0502020204030204" pitchFamily="34" charset="0"/>
                          <a:ea typeface="+mn-ea"/>
                          <a:cs typeface="+mn-cs"/>
                        </a:rPr>
                        <a:t>Wishinsky</a:t>
                      </a:r>
                      <a:endParaRPr lang="en-US" sz="1100" kern="1400" dirty="0">
                        <a:ln>
                          <a:noFill/>
                        </a:ln>
                        <a:solidFill>
                          <a:srgbClr val="000000"/>
                        </a:solidFill>
                        <a:effectLst/>
                        <a:latin typeface="Calibri" panose="020F0502020204030204" pitchFamily="34" charset="0"/>
                        <a:ea typeface="+mn-ea"/>
                        <a:cs typeface="+mn-cs"/>
                      </a:endParaRPr>
                    </a:p>
                  </a:txBody>
                  <a:tcPr marL="35746" marR="35746" marT="35746" marB="35746"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tcPr>
                </a:tc>
                <a:tc>
                  <a:txBody>
                    <a:bodyPr/>
                    <a:lstStyle/>
                    <a:p>
                      <a:pPr marR="0" indent="0" algn="l" rtl="0">
                        <a:lnSpc>
                          <a:spcPct val="119000"/>
                        </a:lnSpc>
                        <a:spcBef>
                          <a:spcPts val="0"/>
                        </a:spcBef>
                        <a:spcAft>
                          <a:spcPts val="600"/>
                        </a:spcAft>
                      </a:pPr>
                      <a:r>
                        <a:rPr lang="en-US" sz="1100" kern="1400" dirty="0">
                          <a:ln>
                            <a:noFill/>
                          </a:ln>
                          <a:solidFill>
                            <a:srgbClr val="000000"/>
                          </a:solidFill>
                          <a:effectLst/>
                          <a:latin typeface="Calibri" panose="020F0502020204030204" pitchFamily="34" charset="0"/>
                          <a:ea typeface="+mn-ea"/>
                          <a:cs typeface="+mn-cs"/>
                        </a:rPr>
                        <a:t>Two Canadian children, Emily and Matt, travel back in time and experience famous historical events. At least 17 books in this series.</a:t>
                      </a:r>
                    </a:p>
                  </a:txBody>
                  <a:tcPr marL="35746" marR="35746" marT="35746" marB="35746"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tcPr>
                </a:tc>
                <a:tc>
                  <a:txBody>
                    <a:bodyPr/>
                    <a:lstStyle/>
                    <a:p>
                      <a:pPr marR="0" indent="0" algn="ctr" rtl="0">
                        <a:lnSpc>
                          <a:spcPct val="119000"/>
                        </a:lnSpc>
                        <a:spcBef>
                          <a:spcPts val="0"/>
                        </a:spcBef>
                        <a:spcAft>
                          <a:spcPts val="600"/>
                        </a:spcAft>
                      </a:pPr>
                      <a:r>
                        <a:rPr lang="en-US" sz="1000" kern="1400" dirty="0">
                          <a:ln>
                            <a:noFill/>
                          </a:ln>
                          <a:solidFill>
                            <a:srgbClr val="000000"/>
                          </a:solidFill>
                          <a:effectLst/>
                          <a:latin typeface="Calibri" panose="020F0502020204030204" pitchFamily="34" charset="0"/>
                        </a:rPr>
                        <a:t>3.5</a:t>
                      </a:r>
                    </a:p>
                  </a:txBody>
                  <a:tcPr marL="35746" marR="35746" marT="35746" marB="35746" anchor="ctr">
                    <a:lnL w="6350" cap="flat" cmpd="sng" algn="ctr">
                      <a:solidFill>
                        <a:srgbClr val="80808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tcPr>
                </a:tc>
                <a:extLst>
                  <a:ext uri="{0D108BD9-81ED-4DB2-BD59-A6C34878D82A}">
                    <a16:rowId xmlns:a16="http://schemas.microsoft.com/office/drawing/2014/main" val="2097178403"/>
                  </a:ext>
                </a:extLst>
              </a:tr>
              <a:tr h="507523">
                <a:tc>
                  <a:txBody>
                    <a:bodyPr/>
                    <a:lstStyle/>
                    <a:p>
                      <a:pPr marR="0" indent="0" algn="l" rtl="0">
                        <a:lnSpc>
                          <a:spcPct val="119000"/>
                        </a:lnSpc>
                        <a:spcBef>
                          <a:spcPts val="0"/>
                        </a:spcBef>
                        <a:spcAft>
                          <a:spcPts val="600"/>
                        </a:spcAft>
                      </a:pPr>
                      <a:r>
                        <a:rPr lang="en-US" sz="1100" kern="1400" dirty="0">
                          <a:ln>
                            <a:noFill/>
                          </a:ln>
                          <a:solidFill>
                            <a:srgbClr val="000000"/>
                          </a:solidFill>
                          <a:effectLst/>
                          <a:latin typeface="Calibri" panose="020F0502020204030204" pitchFamily="34" charset="0"/>
                        </a:rPr>
                        <a:t>Wayside Schools</a:t>
                      </a:r>
                    </a:p>
                  </a:txBody>
                  <a:tcPr marL="35746" marR="35746" marT="35746" marB="35746" anchor="ctr">
                    <a:lnL w="12700" cap="flat" cmpd="sng" algn="ctr">
                      <a:solidFill>
                        <a:srgbClr val="00000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tcPr>
                </a:tc>
                <a:tc>
                  <a:txBody>
                    <a:bodyPr/>
                    <a:lstStyle/>
                    <a:p>
                      <a:pPr marR="0" indent="0" algn="l" rtl="0">
                        <a:lnSpc>
                          <a:spcPct val="119000"/>
                        </a:lnSpc>
                        <a:spcBef>
                          <a:spcPts val="0"/>
                        </a:spcBef>
                        <a:spcAft>
                          <a:spcPts val="600"/>
                        </a:spcAft>
                      </a:pPr>
                      <a:r>
                        <a:rPr lang="en-US" sz="1100" kern="1400" dirty="0">
                          <a:ln>
                            <a:noFill/>
                          </a:ln>
                          <a:solidFill>
                            <a:srgbClr val="000000"/>
                          </a:solidFill>
                          <a:effectLst/>
                          <a:latin typeface="Calibri" panose="020F0502020204030204" pitchFamily="34" charset="0"/>
                        </a:rPr>
                        <a:t>Louis Sachar</a:t>
                      </a:r>
                    </a:p>
                  </a:txBody>
                  <a:tcPr marL="35746" marR="35746" marT="35746" marB="35746"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tcPr>
                </a:tc>
                <a:tc>
                  <a:txBody>
                    <a:bodyPr/>
                    <a:lstStyle/>
                    <a:p>
                      <a:pPr marL="0" marR="0" indent="0" algn="l" defTabSz="777240" rtl="0" eaLnBrk="1" latinLnBrk="0" hangingPunct="1">
                        <a:lnSpc>
                          <a:spcPct val="119000"/>
                        </a:lnSpc>
                        <a:spcBef>
                          <a:spcPts val="0"/>
                        </a:spcBef>
                        <a:spcAft>
                          <a:spcPts val="600"/>
                        </a:spcAft>
                      </a:pPr>
                      <a:r>
                        <a:rPr lang="en-US" sz="1100" kern="1400" dirty="0">
                          <a:ln>
                            <a:noFill/>
                          </a:ln>
                          <a:solidFill>
                            <a:srgbClr val="000000"/>
                          </a:solidFill>
                          <a:effectLst/>
                          <a:latin typeface="Calibri" panose="020F0502020204030204" pitchFamily="34" charset="0"/>
                          <a:ea typeface="+mn-ea"/>
                          <a:cs typeface="+mn-cs"/>
                        </a:rPr>
                        <a:t>5 wacky stories in this collection make children laugh.</a:t>
                      </a:r>
                    </a:p>
                  </a:txBody>
                  <a:tcPr marL="35746" marR="35746" marT="35746" marB="35746"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tcPr>
                </a:tc>
                <a:tc>
                  <a:txBody>
                    <a:bodyPr/>
                    <a:lstStyle/>
                    <a:p>
                      <a:pPr marR="0" indent="0" algn="ctr" rtl="0">
                        <a:lnSpc>
                          <a:spcPct val="119000"/>
                        </a:lnSpc>
                        <a:spcBef>
                          <a:spcPts val="0"/>
                        </a:spcBef>
                        <a:spcAft>
                          <a:spcPts val="600"/>
                        </a:spcAft>
                      </a:pPr>
                      <a:r>
                        <a:rPr lang="en-US" sz="1000" kern="1400" dirty="0">
                          <a:ln>
                            <a:noFill/>
                          </a:ln>
                          <a:solidFill>
                            <a:srgbClr val="000000"/>
                          </a:solidFill>
                          <a:effectLst/>
                          <a:latin typeface="Calibri" panose="020F0502020204030204" pitchFamily="34" charset="0"/>
                        </a:rPr>
                        <a:t>3.5+</a:t>
                      </a:r>
                    </a:p>
                  </a:txBody>
                  <a:tcPr marL="35746" marR="35746" marT="35746" marB="35746" anchor="ctr">
                    <a:lnL w="6350" cap="flat" cmpd="sng" algn="ctr">
                      <a:solidFill>
                        <a:srgbClr val="80808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tcPr>
                </a:tc>
                <a:extLst>
                  <a:ext uri="{0D108BD9-81ED-4DB2-BD59-A6C34878D82A}">
                    <a16:rowId xmlns:a16="http://schemas.microsoft.com/office/drawing/2014/main" val="2064565116"/>
                  </a:ext>
                </a:extLst>
              </a:tr>
              <a:tr h="507523">
                <a:tc>
                  <a:txBody>
                    <a:bodyPr/>
                    <a:lstStyle/>
                    <a:p>
                      <a:pPr marR="0" indent="0" algn="l" rtl="0">
                        <a:lnSpc>
                          <a:spcPct val="119000"/>
                        </a:lnSpc>
                        <a:spcBef>
                          <a:spcPts val="0"/>
                        </a:spcBef>
                        <a:spcAft>
                          <a:spcPts val="600"/>
                        </a:spcAft>
                      </a:pPr>
                      <a:r>
                        <a:rPr lang="en-US" sz="1100" kern="1400" dirty="0">
                          <a:ln>
                            <a:noFill/>
                          </a:ln>
                          <a:solidFill>
                            <a:srgbClr val="000000"/>
                          </a:solidFill>
                          <a:effectLst/>
                          <a:latin typeface="Calibri" panose="020F0502020204030204" pitchFamily="34" charset="0"/>
                        </a:rPr>
                        <a:t>Kingdom of </a:t>
                      </a:r>
                      <a:r>
                        <a:rPr lang="en-US" sz="1100" kern="1400" dirty="0" err="1">
                          <a:ln>
                            <a:noFill/>
                          </a:ln>
                          <a:solidFill>
                            <a:srgbClr val="000000"/>
                          </a:solidFill>
                          <a:effectLst/>
                          <a:latin typeface="Calibri" panose="020F0502020204030204" pitchFamily="34" charset="0"/>
                        </a:rPr>
                        <a:t>Wrenly</a:t>
                      </a:r>
                      <a:endParaRPr lang="en-US" sz="1100" kern="1400" dirty="0">
                        <a:ln>
                          <a:noFill/>
                        </a:ln>
                        <a:solidFill>
                          <a:srgbClr val="000000"/>
                        </a:solidFill>
                        <a:effectLst/>
                        <a:latin typeface="Calibri" panose="020F0502020204030204" pitchFamily="34" charset="0"/>
                      </a:endParaRPr>
                    </a:p>
                  </a:txBody>
                  <a:tcPr marL="35746" marR="35746" marT="35746" marB="35746" anchor="ctr">
                    <a:lnL w="12700" cap="flat" cmpd="sng" algn="ctr">
                      <a:solidFill>
                        <a:srgbClr val="00000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tcPr>
                </a:tc>
                <a:tc>
                  <a:txBody>
                    <a:bodyPr/>
                    <a:lstStyle/>
                    <a:p>
                      <a:pPr marR="0" indent="0" algn="l" rtl="0">
                        <a:lnSpc>
                          <a:spcPct val="119000"/>
                        </a:lnSpc>
                        <a:spcBef>
                          <a:spcPts val="0"/>
                        </a:spcBef>
                        <a:spcAft>
                          <a:spcPts val="600"/>
                        </a:spcAft>
                      </a:pPr>
                      <a:r>
                        <a:rPr lang="en-US" sz="1100" kern="1400" dirty="0">
                          <a:ln>
                            <a:noFill/>
                          </a:ln>
                          <a:solidFill>
                            <a:srgbClr val="000000"/>
                          </a:solidFill>
                          <a:effectLst/>
                          <a:latin typeface="Calibri" panose="020F0502020204030204" pitchFamily="34" charset="0"/>
                        </a:rPr>
                        <a:t>Jordan Quinn</a:t>
                      </a:r>
                    </a:p>
                  </a:txBody>
                  <a:tcPr marL="35746" marR="35746" marT="35746" marB="35746"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tcPr>
                </a:tc>
                <a:tc>
                  <a:txBody>
                    <a:bodyPr/>
                    <a:lstStyle/>
                    <a:p>
                      <a:pPr marL="0" marR="0" indent="0" algn="l" defTabSz="777240" rtl="0" eaLnBrk="1" latinLnBrk="0" hangingPunct="1">
                        <a:lnSpc>
                          <a:spcPct val="100000"/>
                        </a:lnSpc>
                        <a:spcBef>
                          <a:spcPts val="0"/>
                        </a:spcBef>
                        <a:spcAft>
                          <a:spcPts val="600"/>
                        </a:spcAft>
                      </a:pPr>
                      <a:r>
                        <a:rPr lang="en-US" sz="1100" kern="1400" dirty="0">
                          <a:ln>
                            <a:noFill/>
                          </a:ln>
                          <a:solidFill>
                            <a:srgbClr val="000000"/>
                          </a:solidFill>
                          <a:effectLst/>
                          <a:latin typeface="Calibri" panose="020F0502020204030204" pitchFamily="34" charset="0"/>
                          <a:ea typeface="+mn-ea"/>
                          <a:cs typeface="+mn-cs"/>
                        </a:rPr>
                        <a:t>Prince Lucas and his best friend, Clara, go on quests around </a:t>
                      </a:r>
                      <a:r>
                        <a:rPr lang="en-US" sz="1100" kern="1400" dirty="0" err="1">
                          <a:ln>
                            <a:noFill/>
                          </a:ln>
                          <a:solidFill>
                            <a:srgbClr val="000000"/>
                          </a:solidFill>
                          <a:effectLst/>
                          <a:latin typeface="Calibri" panose="020F0502020204030204" pitchFamily="34" charset="0"/>
                          <a:ea typeface="+mn-ea"/>
                          <a:cs typeface="+mn-cs"/>
                        </a:rPr>
                        <a:t>Wrenly</a:t>
                      </a:r>
                      <a:r>
                        <a:rPr lang="en-US" sz="1100" kern="1400" dirty="0">
                          <a:ln>
                            <a:noFill/>
                          </a:ln>
                          <a:solidFill>
                            <a:srgbClr val="000000"/>
                          </a:solidFill>
                          <a:effectLst/>
                          <a:latin typeface="Calibri" panose="020F0502020204030204" pitchFamily="34" charset="0"/>
                          <a:ea typeface="+mn-ea"/>
                          <a:cs typeface="+mn-cs"/>
                        </a:rPr>
                        <a:t>, a kingdom filled with mermaids, wizards, trolls, fairies, and dragons.  15 books in this series. Parental discretion advised.</a:t>
                      </a:r>
                    </a:p>
                  </a:txBody>
                  <a:tcPr marL="35746" marR="35746" marT="35746" marB="35746"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tcPr>
                </a:tc>
                <a:tc>
                  <a:txBody>
                    <a:bodyPr/>
                    <a:lstStyle/>
                    <a:p>
                      <a:pPr marR="0" indent="0" algn="ctr" rtl="0">
                        <a:lnSpc>
                          <a:spcPct val="119000"/>
                        </a:lnSpc>
                        <a:spcBef>
                          <a:spcPts val="0"/>
                        </a:spcBef>
                        <a:spcAft>
                          <a:spcPts val="600"/>
                        </a:spcAft>
                      </a:pPr>
                      <a:r>
                        <a:rPr lang="en-US" sz="1000" kern="1400" dirty="0">
                          <a:ln>
                            <a:noFill/>
                          </a:ln>
                          <a:solidFill>
                            <a:srgbClr val="000000"/>
                          </a:solidFill>
                          <a:effectLst/>
                          <a:latin typeface="Calibri" panose="020F0502020204030204" pitchFamily="34" charset="0"/>
                        </a:rPr>
                        <a:t>3.5+</a:t>
                      </a:r>
                    </a:p>
                  </a:txBody>
                  <a:tcPr marL="35746" marR="35746" marT="35746" marB="35746" anchor="ctr">
                    <a:lnL w="6350" cap="flat" cmpd="sng" algn="ctr">
                      <a:solidFill>
                        <a:srgbClr val="80808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tcPr>
                </a:tc>
                <a:extLst>
                  <a:ext uri="{0D108BD9-81ED-4DB2-BD59-A6C34878D82A}">
                    <a16:rowId xmlns:a16="http://schemas.microsoft.com/office/drawing/2014/main" val="4292916489"/>
                  </a:ext>
                </a:extLst>
              </a:tr>
            </a:tbl>
          </a:graphicData>
        </a:graphic>
      </p:graphicFrame>
    </p:spTree>
    <p:extLst>
      <p:ext uri="{BB962C8B-B14F-4D97-AF65-F5344CB8AC3E}">
        <p14:creationId xmlns:p14="http://schemas.microsoft.com/office/powerpoint/2010/main" val="59475677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58F6BE03-F78D-4179-925B-0C78178DA7D5}"/>
              </a:ext>
            </a:extLst>
          </p:cNvPr>
          <p:cNvSpPr/>
          <p:nvPr/>
        </p:nvSpPr>
        <p:spPr>
          <a:xfrm>
            <a:off x="2147225" y="403163"/>
            <a:ext cx="2784003" cy="646331"/>
          </a:xfrm>
          <a:prstGeom prst="rect">
            <a:avLst/>
          </a:prstGeom>
        </p:spPr>
        <p:txBody>
          <a:bodyPr wrap="square">
            <a:spAutoFit/>
          </a:bodyPr>
          <a:lstStyle/>
          <a:p>
            <a:pPr lvl="0" algn="ctr" defTabSz="914400" eaLnBrk="0" fontAlgn="base" hangingPunct="0">
              <a:spcBef>
                <a:spcPct val="0"/>
              </a:spcBef>
              <a:spcAft>
                <a:spcPct val="0"/>
              </a:spcAft>
            </a:pPr>
            <a:r>
              <a:rPr lang="en-US" altLang="en-US" sz="3600" dirty="0">
                <a:solidFill>
                  <a:srgbClr val="000000"/>
                </a:solidFill>
                <a:latin typeface="White Angelica" pitchFamily="2" charset="0"/>
              </a:rPr>
              <a:t>Grade 4</a:t>
            </a:r>
            <a:endParaRPr lang="en-US" altLang="en-US" sz="3600" dirty="0">
              <a:latin typeface="Arial" panose="020B0604020202020204" pitchFamily="34" charset="0"/>
            </a:endParaRPr>
          </a:p>
        </p:txBody>
      </p:sp>
      <p:graphicFrame>
        <p:nvGraphicFramePr>
          <p:cNvPr id="3" name="Table 2">
            <a:extLst>
              <a:ext uri="{FF2B5EF4-FFF2-40B4-BE49-F238E27FC236}">
                <a16:creationId xmlns:a16="http://schemas.microsoft.com/office/drawing/2014/main" id="{8A2C6D0D-7EF7-474D-A550-5EAD6D70A64B}"/>
              </a:ext>
            </a:extLst>
          </p:cNvPr>
          <p:cNvGraphicFramePr>
            <a:graphicFrameLocks noGrp="1"/>
          </p:cNvGraphicFramePr>
          <p:nvPr>
            <p:extLst>
              <p:ext uri="{D42A27DB-BD31-4B8C-83A1-F6EECF244321}">
                <p14:modId xmlns:p14="http://schemas.microsoft.com/office/powerpoint/2010/main" val="4207846259"/>
              </p:ext>
            </p:extLst>
          </p:nvPr>
        </p:nvGraphicFramePr>
        <p:xfrm>
          <a:off x="534987" y="1122235"/>
          <a:ext cx="6702425" cy="8369004"/>
        </p:xfrm>
        <a:graphic>
          <a:graphicData uri="http://schemas.openxmlformats.org/drawingml/2006/table">
            <a:tbl>
              <a:tblPr/>
              <a:tblGrid>
                <a:gridCol w="1629155">
                  <a:extLst>
                    <a:ext uri="{9D8B030D-6E8A-4147-A177-3AD203B41FA5}">
                      <a16:colId xmlns:a16="http://schemas.microsoft.com/office/drawing/2014/main" val="571106735"/>
                    </a:ext>
                  </a:extLst>
                </a:gridCol>
                <a:gridCol w="1441399">
                  <a:extLst>
                    <a:ext uri="{9D8B030D-6E8A-4147-A177-3AD203B41FA5}">
                      <a16:colId xmlns:a16="http://schemas.microsoft.com/office/drawing/2014/main" val="428065328"/>
                    </a:ext>
                  </a:extLst>
                </a:gridCol>
                <a:gridCol w="2958545">
                  <a:extLst>
                    <a:ext uri="{9D8B030D-6E8A-4147-A177-3AD203B41FA5}">
                      <a16:colId xmlns:a16="http://schemas.microsoft.com/office/drawing/2014/main" val="1113214494"/>
                    </a:ext>
                  </a:extLst>
                </a:gridCol>
                <a:gridCol w="673326">
                  <a:extLst>
                    <a:ext uri="{9D8B030D-6E8A-4147-A177-3AD203B41FA5}">
                      <a16:colId xmlns:a16="http://schemas.microsoft.com/office/drawing/2014/main" val="2010099673"/>
                    </a:ext>
                  </a:extLst>
                </a:gridCol>
              </a:tblGrid>
              <a:tr h="624915">
                <a:tc>
                  <a:txBody>
                    <a:bodyPr/>
                    <a:lstStyle/>
                    <a:p>
                      <a:pPr marR="0" indent="0" algn="ctr" rtl="0">
                        <a:lnSpc>
                          <a:spcPct val="119000"/>
                        </a:lnSpc>
                        <a:spcBef>
                          <a:spcPts val="0"/>
                        </a:spcBef>
                        <a:spcAft>
                          <a:spcPts val="600"/>
                        </a:spcAft>
                      </a:pPr>
                      <a:r>
                        <a:rPr lang="en-US" sz="1000" kern="1400" dirty="0">
                          <a:ln>
                            <a:noFill/>
                          </a:ln>
                          <a:solidFill>
                            <a:srgbClr val="FFFFFF"/>
                          </a:solidFill>
                          <a:effectLst/>
                          <a:latin typeface="Calibri" panose="020F0502020204030204" pitchFamily="34" charset="0"/>
                        </a:rPr>
                        <a:t>BOOK</a:t>
                      </a:r>
                      <a:endParaRPr lang="en-US" sz="1000" kern="1400" dirty="0">
                        <a:ln>
                          <a:noFill/>
                        </a:ln>
                        <a:solidFill>
                          <a:srgbClr val="000000"/>
                        </a:solidFill>
                        <a:effectLst/>
                        <a:latin typeface="Calibri" panose="020F0502020204030204" pitchFamily="34" charset="0"/>
                      </a:endParaRPr>
                    </a:p>
                  </a:txBody>
                  <a:tcPr marL="35746" marR="35746" marT="35746" marB="35746" anchor="ctr">
                    <a:lnL w="12700" cap="flat" cmpd="sng" algn="ctr">
                      <a:solidFill>
                        <a:srgbClr val="000000"/>
                      </a:solidFill>
                      <a:prstDash val="solid"/>
                      <a:round/>
                      <a:headEnd type="none" w="med" len="med"/>
                      <a:tailEnd type="none" w="med" len="med"/>
                    </a:lnL>
                    <a:lnR w="6350" cap="flat" cmpd="sng" algn="ctr">
                      <a:solidFill>
                        <a:srgbClr val="80808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000000"/>
                    </a:solidFill>
                  </a:tcPr>
                </a:tc>
                <a:tc>
                  <a:txBody>
                    <a:bodyPr/>
                    <a:lstStyle/>
                    <a:p>
                      <a:pPr marR="0" indent="0" algn="ctr" rtl="0">
                        <a:lnSpc>
                          <a:spcPct val="119000"/>
                        </a:lnSpc>
                        <a:spcBef>
                          <a:spcPts val="0"/>
                        </a:spcBef>
                        <a:spcAft>
                          <a:spcPts val="600"/>
                        </a:spcAft>
                      </a:pPr>
                      <a:r>
                        <a:rPr lang="en-US" sz="1000" kern="1400">
                          <a:ln>
                            <a:noFill/>
                          </a:ln>
                          <a:solidFill>
                            <a:srgbClr val="FFFFFF"/>
                          </a:solidFill>
                          <a:effectLst/>
                          <a:latin typeface="Calibri" panose="020F0502020204030204" pitchFamily="34" charset="0"/>
                        </a:rPr>
                        <a:t>AUTHOR</a:t>
                      </a:r>
                      <a:endParaRPr lang="en-US" sz="1000" kern="1400">
                        <a:ln>
                          <a:noFill/>
                        </a:ln>
                        <a:solidFill>
                          <a:srgbClr val="000000"/>
                        </a:solidFill>
                        <a:effectLst/>
                        <a:latin typeface="Calibri" panose="020F0502020204030204" pitchFamily="34" charset="0"/>
                      </a:endParaRPr>
                    </a:p>
                  </a:txBody>
                  <a:tcPr marL="35746" marR="35746" marT="35746" marB="35746"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000000"/>
                    </a:solidFill>
                  </a:tcPr>
                </a:tc>
                <a:tc>
                  <a:txBody>
                    <a:bodyPr/>
                    <a:lstStyle/>
                    <a:p>
                      <a:pPr marR="0" indent="0" algn="ctr" rtl="0">
                        <a:lnSpc>
                          <a:spcPct val="119000"/>
                        </a:lnSpc>
                        <a:spcBef>
                          <a:spcPts val="0"/>
                        </a:spcBef>
                        <a:spcAft>
                          <a:spcPts val="600"/>
                        </a:spcAft>
                      </a:pPr>
                      <a:r>
                        <a:rPr lang="en-US" sz="1000" kern="1400" dirty="0">
                          <a:ln>
                            <a:noFill/>
                          </a:ln>
                          <a:solidFill>
                            <a:srgbClr val="FFFFFF"/>
                          </a:solidFill>
                          <a:effectLst/>
                          <a:latin typeface="Calibri" panose="020F0502020204030204" pitchFamily="34" charset="0"/>
                        </a:rPr>
                        <a:t>DESCRIPTION</a:t>
                      </a:r>
                      <a:endParaRPr lang="en-US" sz="1000" kern="1400" dirty="0">
                        <a:ln>
                          <a:noFill/>
                        </a:ln>
                        <a:solidFill>
                          <a:srgbClr val="000000"/>
                        </a:solidFill>
                        <a:effectLst/>
                        <a:latin typeface="Calibri" panose="020F0502020204030204" pitchFamily="34" charset="0"/>
                      </a:endParaRPr>
                    </a:p>
                  </a:txBody>
                  <a:tcPr marL="35746" marR="35746" marT="35746" marB="35746"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000000"/>
                    </a:solidFill>
                  </a:tcPr>
                </a:tc>
                <a:tc>
                  <a:txBody>
                    <a:bodyPr/>
                    <a:lstStyle/>
                    <a:p>
                      <a:pPr marR="0" indent="0" algn="ctr" rtl="0">
                        <a:lnSpc>
                          <a:spcPct val="119000"/>
                        </a:lnSpc>
                        <a:spcBef>
                          <a:spcPts val="0"/>
                        </a:spcBef>
                        <a:spcAft>
                          <a:spcPts val="600"/>
                        </a:spcAft>
                      </a:pPr>
                      <a:r>
                        <a:rPr lang="en-US" sz="1000" kern="1400">
                          <a:ln>
                            <a:noFill/>
                          </a:ln>
                          <a:solidFill>
                            <a:srgbClr val="FFFFFF"/>
                          </a:solidFill>
                          <a:effectLst/>
                          <a:latin typeface="Calibri" panose="020F0502020204030204" pitchFamily="34" charset="0"/>
                        </a:rPr>
                        <a:t>READING LEVEL</a:t>
                      </a:r>
                      <a:endParaRPr lang="en-US" sz="1000" kern="1400">
                        <a:ln>
                          <a:noFill/>
                        </a:ln>
                        <a:solidFill>
                          <a:srgbClr val="000000"/>
                        </a:solidFill>
                        <a:effectLst/>
                        <a:latin typeface="Calibri" panose="020F0502020204030204" pitchFamily="34" charset="0"/>
                      </a:endParaRPr>
                    </a:p>
                  </a:txBody>
                  <a:tcPr marL="35746" marR="35746" marT="35746" marB="35746" anchor="ctr">
                    <a:lnL w="6350" cap="flat" cmpd="sng" algn="ctr">
                      <a:solidFill>
                        <a:srgbClr val="80808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000000"/>
                    </a:solidFill>
                  </a:tcPr>
                </a:tc>
                <a:extLst>
                  <a:ext uri="{0D108BD9-81ED-4DB2-BD59-A6C34878D82A}">
                    <a16:rowId xmlns:a16="http://schemas.microsoft.com/office/drawing/2014/main" val="1974156458"/>
                  </a:ext>
                </a:extLst>
              </a:tr>
              <a:tr h="448814">
                <a:tc>
                  <a:txBody>
                    <a:bodyPr/>
                    <a:lstStyle/>
                    <a:p>
                      <a:pPr marR="0" indent="0" algn="l" rtl="0">
                        <a:lnSpc>
                          <a:spcPct val="119000"/>
                        </a:lnSpc>
                        <a:spcBef>
                          <a:spcPts val="0"/>
                        </a:spcBef>
                        <a:spcAft>
                          <a:spcPts val="600"/>
                        </a:spcAft>
                      </a:pPr>
                      <a:r>
                        <a:rPr lang="en-US" sz="1100" kern="1400" dirty="0">
                          <a:ln>
                            <a:noFill/>
                          </a:ln>
                          <a:solidFill>
                            <a:srgbClr val="000000"/>
                          </a:solidFill>
                          <a:effectLst/>
                          <a:latin typeface="Calibri" panose="020F0502020204030204" pitchFamily="34" charset="0"/>
                        </a:rPr>
                        <a:t>Little House on the Prairie</a:t>
                      </a:r>
                      <a:endParaRPr lang="en-US" sz="1000" kern="1400" dirty="0">
                        <a:ln>
                          <a:noFill/>
                        </a:ln>
                        <a:solidFill>
                          <a:srgbClr val="000000"/>
                        </a:solidFill>
                        <a:effectLst/>
                        <a:latin typeface="Calibri" panose="020F0502020204030204" pitchFamily="34" charset="0"/>
                      </a:endParaRPr>
                    </a:p>
                  </a:txBody>
                  <a:tcPr marL="35746" marR="35746" marT="35746" marB="35746" anchor="ctr">
                    <a:lnL w="12700" cap="flat" cmpd="sng" algn="ctr">
                      <a:solidFill>
                        <a:srgbClr val="00000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tcPr>
                </a:tc>
                <a:tc>
                  <a:txBody>
                    <a:bodyPr/>
                    <a:lstStyle/>
                    <a:p>
                      <a:pPr marR="0" indent="0" algn="l" rtl="0">
                        <a:lnSpc>
                          <a:spcPct val="119000"/>
                        </a:lnSpc>
                        <a:spcBef>
                          <a:spcPts val="0"/>
                        </a:spcBef>
                        <a:spcAft>
                          <a:spcPts val="600"/>
                        </a:spcAft>
                      </a:pPr>
                      <a:r>
                        <a:rPr lang="en-US" sz="1100" kern="1400">
                          <a:ln>
                            <a:noFill/>
                          </a:ln>
                          <a:solidFill>
                            <a:srgbClr val="000000"/>
                          </a:solidFill>
                          <a:effectLst/>
                          <a:latin typeface="Calibri" panose="020F0502020204030204" pitchFamily="34" charset="0"/>
                        </a:rPr>
                        <a:t>Laura Ingalls Wilder</a:t>
                      </a:r>
                      <a:endParaRPr lang="en-US" sz="1000" kern="1400">
                        <a:ln>
                          <a:noFill/>
                        </a:ln>
                        <a:solidFill>
                          <a:srgbClr val="000000"/>
                        </a:solidFill>
                        <a:effectLst/>
                        <a:latin typeface="Calibri" panose="020F0502020204030204" pitchFamily="34" charset="0"/>
                      </a:endParaRPr>
                    </a:p>
                  </a:txBody>
                  <a:tcPr marL="35746" marR="35746" marT="35746" marB="35746"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tcPr>
                </a:tc>
                <a:tc>
                  <a:txBody>
                    <a:bodyPr/>
                    <a:lstStyle/>
                    <a:p>
                      <a:pPr marR="0" indent="0" algn="l" rtl="0">
                        <a:lnSpc>
                          <a:spcPct val="119000"/>
                        </a:lnSpc>
                        <a:spcBef>
                          <a:spcPts val="0"/>
                        </a:spcBef>
                        <a:spcAft>
                          <a:spcPts val="600"/>
                        </a:spcAft>
                      </a:pPr>
                      <a:r>
                        <a:rPr lang="en-US" sz="1100" kern="1400" dirty="0">
                          <a:ln>
                            <a:noFill/>
                          </a:ln>
                          <a:solidFill>
                            <a:srgbClr val="000000"/>
                          </a:solidFill>
                          <a:effectLst/>
                          <a:latin typeface="Calibri" panose="020F0502020204030204" pitchFamily="34" charset="0"/>
                        </a:rPr>
                        <a:t>Classic stories of the adventures of a young family living on the prairie.</a:t>
                      </a:r>
                      <a:endParaRPr lang="en-US" sz="1000" kern="1400" dirty="0">
                        <a:ln>
                          <a:noFill/>
                        </a:ln>
                        <a:solidFill>
                          <a:srgbClr val="000000"/>
                        </a:solidFill>
                        <a:effectLst/>
                        <a:latin typeface="Calibri" panose="020F0502020204030204" pitchFamily="34" charset="0"/>
                      </a:endParaRPr>
                    </a:p>
                  </a:txBody>
                  <a:tcPr marL="35746" marR="35746" marT="35746" marB="35746"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tcPr>
                </a:tc>
                <a:tc>
                  <a:txBody>
                    <a:bodyPr/>
                    <a:lstStyle/>
                    <a:p>
                      <a:pPr marR="0" indent="0" algn="ctr" rtl="0">
                        <a:lnSpc>
                          <a:spcPct val="119000"/>
                        </a:lnSpc>
                        <a:spcBef>
                          <a:spcPts val="0"/>
                        </a:spcBef>
                        <a:spcAft>
                          <a:spcPts val="600"/>
                        </a:spcAft>
                      </a:pPr>
                      <a:r>
                        <a:rPr lang="en-US" sz="1100" kern="1400" dirty="0">
                          <a:ln>
                            <a:noFill/>
                          </a:ln>
                          <a:solidFill>
                            <a:srgbClr val="000000"/>
                          </a:solidFill>
                          <a:effectLst/>
                          <a:latin typeface="Calibri" panose="020F0502020204030204" pitchFamily="34" charset="0"/>
                        </a:rPr>
                        <a:t>4.0+</a:t>
                      </a:r>
                      <a:endParaRPr lang="en-US" sz="1000" kern="1400" dirty="0">
                        <a:ln>
                          <a:noFill/>
                        </a:ln>
                        <a:solidFill>
                          <a:srgbClr val="000000"/>
                        </a:solidFill>
                        <a:effectLst/>
                        <a:latin typeface="Calibri" panose="020F0502020204030204" pitchFamily="34" charset="0"/>
                      </a:endParaRPr>
                    </a:p>
                  </a:txBody>
                  <a:tcPr marL="35746" marR="35746" marT="35746" marB="35746" anchor="ctr">
                    <a:lnL w="6350" cap="flat" cmpd="sng" algn="ctr">
                      <a:solidFill>
                        <a:srgbClr val="80808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tcPr>
                </a:tc>
                <a:extLst>
                  <a:ext uri="{0D108BD9-81ED-4DB2-BD59-A6C34878D82A}">
                    <a16:rowId xmlns:a16="http://schemas.microsoft.com/office/drawing/2014/main" val="3173261389"/>
                  </a:ext>
                </a:extLst>
              </a:tr>
              <a:tr h="451992">
                <a:tc>
                  <a:txBody>
                    <a:bodyPr/>
                    <a:lstStyle/>
                    <a:p>
                      <a:pPr marR="0" indent="0" algn="l" rtl="0">
                        <a:lnSpc>
                          <a:spcPct val="119000"/>
                        </a:lnSpc>
                        <a:spcBef>
                          <a:spcPts val="0"/>
                        </a:spcBef>
                        <a:spcAft>
                          <a:spcPts val="600"/>
                        </a:spcAft>
                      </a:pPr>
                      <a:r>
                        <a:rPr lang="en-US" sz="1100" kern="1400" dirty="0">
                          <a:ln>
                            <a:noFill/>
                          </a:ln>
                          <a:solidFill>
                            <a:srgbClr val="000000"/>
                          </a:solidFill>
                          <a:effectLst/>
                          <a:latin typeface="Calibri" panose="020F0502020204030204" pitchFamily="34" charset="0"/>
                        </a:rPr>
                        <a:t>The Lighthouse Family</a:t>
                      </a:r>
                    </a:p>
                  </a:txBody>
                  <a:tcPr marL="35746" marR="35746" marT="35746" marB="35746" anchor="ctr">
                    <a:lnL w="12700" cap="flat" cmpd="sng" algn="ctr">
                      <a:solidFill>
                        <a:srgbClr val="00000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tcPr>
                </a:tc>
                <a:tc>
                  <a:txBody>
                    <a:bodyPr/>
                    <a:lstStyle/>
                    <a:p>
                      <a:pPr marR="0" indent="0" algn="l" rtl="0">
                        <a:lnSpc>
                          <a:spcPct val="119000"/>
                        </a:lnSpc>
                        <a:spcBef>
                          <a:spcPts val="0"/>
                        </a:spcBef>
                        <a:spcAft>
                          <a:spcPts val="600"/>
                        </a:spcAft>
                      </a:pPr>
                      <a:r>
                        <a:rPr lang="en-US" sz="1100" kern="1400" dirty="0">
                          <a:ln>
                            <a:noFill/>
                          </a:ln>
                          <a:solidFill>
                            <a:srgbClr val="000000"/>
                          </a:solidFill>
                          <a:effectLst/>
                          <a:latin typeface="Calibri" panose="020F0502020204030204" pitchFamily="34" charset="0"/>
                        </a:rPr>
                        <a:t>Cynthia </a:t>
                      </a:r>
                      <a:r>
                        <a:rPr lang="en-US" sz="1100" kern="1400" dirty="0" err="1">
                          <a:ln>
                            <a:noFill/>
                          </a:ln>
                          <a:solidFill>
                            <a:srgbClr val="000000"/>
                          </a:solidFill>
                          <a:effectLst/>
                          <a:latin typeface="Calibri" panose="020F0502020204030204" pitchFamily="34" charset="0"/>
                        </a:rPr>
                        <a:t>Rylant</a:t>
                      </a:r>
                      <a:endParaRPr lang="en-US" sz="1100" kern="1400" dirty="0">
                        <a:ln>
                          <a:noFill/>
                        </a:ln>
                        <a:solidFill>
                          <a:srgbClr val="000000"/>
                        </a:solidFill>
                        <a:effectLst/>
                        <a:latin typeface="Calibri" panose="020F0502020204030204" pitchFamily="34" charset="0"/>
                      </a:endParaRPr>
                    </a:p>
                  </a:txBody>
                  <a:tcPr marL="35746" marR="35746" marT="35746" marB="35746"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tcPr>
                </a:tc>
                <a:tc>
                  <a:txBody>
                    <a:bodyPr/>
                    <a:lstStyle/>
                    <a:p>
                      <a:pPr marR="0" indent="0" algn="l" rtl="0">
                        <a:lnSpc>
                          <a:spcPct val="119000"/>
                        </a:lnSpc>
                        <a:spcBef>
                          <a:spcPts val="0"/>
                        </a:spcBef>
                        <a:spcAft>
                          <a:spcPts val="600"/>
                        </a:spcAft>
                      </a:pPr>
                      <a:r>
                        <a:rPr lang="en-US" sz="1100" kern="1400" dirty="0">
                          <a:ln>
                            <a:noFill/>
                          </a:ln>
                          <a:solidFill>
                            <a:srgbClr val="000000"/>
                          </a:solidFill>
                          <a:effectLst/>
                          <a:latin typeface="Calibri" panose="020F0502020204030204" pitchFamily="34" charset="0"/>
                        </a:rPr>
                        <a:t>The sea brings together a lighthouse keeper cat, a shipwrecked sailor dog, and three orphaned mouse children. 8 books in this series.</a:t>
                      </a:r>
                    </a:p>
                  </a:txBody>
                  <a:tcPr marL="35746" marR="35746" marT="35746" marB="35746"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tcPr>
                </a:tc>
                <a:tc>
                  <a:txBody>
                    <a:bodyPr/>
                    <a:lstStyle/>
                    <a:p>
                      <a:pPr marR="0" indent="0" algn="ctr" rtl="0">
                        <a:lnSpc>
                          <a:spcPct val="119000"/>
                        </a:lnSpc>
                        <a:spcBef>
                          <a:spcPts val="0"/>
                        </a:spcBef>
                        <a:spcAft>
                          <a:spcPts val="600"/>
                        </a:spcAft>
                      </a:pPr>
                      <a:r>
                        <a:rPr lang="en-US" sz="1100" kern="1400" dirty="0">
                          <a:ln>
                            <a:noFill/>
                          </a:ln>
                          <a:solidFill>
                            <a:srgbClr val="000000"/>
                          </a:solidFill>
                          <a:effectLst/>
                          <a:latin typeface="Calibri" panose="020F0502020204030204" pitchFamily="34" charset="0"/>
                        </a:rPr>
                        <a:t>4.0+</a:t>
                      </a:r>
                    </a:p>
                  </a:txBody>
                  <a:tcPr marL="35746" marR="35746" marT="35746" marB="35746" anchor="ctr">
                    <a:lnL w="6350" cap="flat" cmpd="sng" algn="ctr">
                      <a:solidFill>
                        <a:srgbClr val="80808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tcPr>
                </a:tc>
                <a:extLst>
                  <a:ext uri="{0D108BD9-81ED-4DB2-BD59-A6C34878D82A}">
                    <a16:rowId xmlns:a16="http://schemas.microsoft.com/office/drawing/2014/main" val="3093998182"/>
                  </a:ext>
                </a:extLst>
              </a:tr>
              <a:tr h="451992">
                <a:tc>
                  <a:txBody>
                    <a:bodyPr/>
                    <a:lstStyle/>
                    <a:p>
                      <a:pPr marR="0" indent="0" algn="l" rtl="0">
                        <a:lnSpc>
                          <a:spcPct val="119000"/>
                        </a:lnSpc>
                        <a:spcBef>
                          <a:spcPts val="0"/>
                        </a:spcBef>
                        <a:spcAft>
                          <a:spcPts val="600"/>
                        </a:spcAft>
                      </a:pPr>
                      <a:r>
                        <a:rPr lang="en-US" sz="1100" kern="1400">
                          <a:ln>
                            <a:noFill/>
                          </a:ln>
                          <a:solidFill>
                            <a:srgbClr val="000000"/>
                          </a:solidFill>
                          <a:effectLst/>
                          <a:latin typeface="Calibri" panose="020F0502020204030204" pitchFamily="34" charset="0"/>
                        </a:rPr>
                        <a:t>Bobbsey Twins</a:t>
                      </a:r>
                      <a:endParaRPr lang="en-US" sz="1000" kern="1400">
                        <a:ln>
                          <a:noFill/>
                        </a:ln>
                        <a:solidFill>
                          <a:srgbClr val="000000"/>
                        </a:solidFill>
                        <a:effectLst/>
                        <a:latin typeface="Calibri" panose="020F0502020204030204" pitchFamily="34" charset="0"/>
                      </a:endParaRPr>
                    </a:p>
                  </a:txBody>
                  <a:tcPr marL="35746" marR="35746" marT="35746" marB="35746" anchor="ctr">
                    <a:lnL w="12700" cap="flat" cmpd="sng" algn="ctr">
                      <a:solidFill>
                        <a:srgbClr val="00000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tcPr>
                </a:tc>
                <a:tc>
                  <a:txBody>
                    <a:bodyPr/>
                    <a:lstStyle/>
                    <a:p>
                      <a:pPr marR="0" indent="0" algn="l" rtl="0">
                        <a:lnSpc>
                          <a:spcPct val="119000"/>
                        </a:lnSpc>
                        <a:spcBef>
                          <a:spcPts val="0"/>
                        </a:spcBef>
                        <a:spcAft>
                          <a:spcPts val="600"/>
                        </a:spcAft>
                      </a:pPr>
                      <a:r>
                        <a:rPr lang="en-US" sz="1100" kern="1400">
                          <a:ln>
                            <a:noFill/>
                          </a:ln>
                          <a:solidFill>
                            <a:srgbClr val="000000"/>
                          </a:solidFill>
                          <a:effectLst/>
                          <a:latin typeface="Calibri" panose="020F0502020204030204" pitchFamily="34" charset="0"/>
                        </a:rPr>
                        <a:t>Laura Lee Hope</a:t>
                      </a:r>
                      <a:endParaRPr lang="en-US" sz="1000" kern="1400">
                        <a:ln>
                          <a:noFill/>
                        </a:ln>
                        <a:solidFill>
                          <a:srgbClr val="000000"/>
                        </a:solidFill>
                        <a:effectLst/>
                        <a:latin typeface="Calibri" panose="020F0502020204030204" pitchFamily="34" charset="0"/>
                      </a:endParaRPr>
                    </a:p>
                  </a:txBody>
                  <a:tcPr marL="35746" marR="35746" marT="35746" marB="35746"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tcPr>
                </a:tc>
                <a:tc>
                  <a:txBody>
                    <a:bodyPr/>
                    <a:lstStyle/>
                    <a:p>
                      <a:pPr marR="0" indent="0" algn="l" rtl="0">
                        <a:lnSpc>
                          <a:spcPct val="119000"/>
                        </a:lnSpc>
                        <a:spcBef>
                          <a:spcPts val="0"/>
                        </a:spcBef>
                        <a:spcAft>
                          <a:spcPts val="600"/>
                        </a:spcAft>
                      </a:pPr>
                      <a:r>
                        <a:rPr lang="en-US" sz="1100" kern="1400" dirty="0">
                          <a:ln>
                            <a:noFill/>
                          </a:ln>
                          <a:solidFill>
                            <a:srgbClr val="000000"/>
                          </a:solidFill>
                          <a:effectLst/>
                          <a:latin typeface="Calibri" panose="020F0502020204030204" pitchFamily="34" charset="0"/>
                        </a:rPr>
                        <a:t>Classic stories about the Bobbsey family and their two sets of twins.</a:t>
                      </a:r>
                      <a:endParaRPr lang="en-US" sz="1000" kern="1400" dirty="0">
                        <a:ln>
                          <a:noFill/>
                        </a:ln>
                        <a:solidFill>
                          <a:srgbClr val="000000"/>
                        </a:solidFill>
                        <a:effectLst/>
                        <a:latin typeface="Calibri" panose="020F0502020204030204" pitchFamily="34" charset="0"/>
                      </a:endParaRPr>
                    </a:p>
                  </a:txBody>
                  <a:tcPr marL="35746" marR="35746" marT="35746" marB="35746"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tcPr>
                </a:tc>
                <a:tc>
                  <a:txBody>
                    <a:bodyPr/>
                    <a:lstStyle/>
                    <a:p>
                      <a:pPr marR="0" indent="0" algn="ctr" rtl="0">
                        <a:lnSpc>
                          <a:spcPct val="119000"/>
                        </a:lnSpc>
                        <a:spcBef>
                          <a:spcPts val="0"/>
                        </a:spcBef>
                        <a:spcAft>
                          <a:spcPts val="600"/>
                        </a:spcAft>
                      </a:pPr>
                      <a:r>
                        <a:rPr lang="en-US" sz="1100" kern="1400" dirty="0">
                          <a:ln>
                            <a:noFill/>
                          </a:ln>
                          <a:solidFill>
                            <a:srgbClr val="000000"/>
                          </a:solidFill>
                          <a:effectLst/>
                          <a:latin typeface="Calibri" panose="020F0502020204030204" pitchFamily="34" charset="0"/>
                        </a:rPr>
                        <a:t>3.5-5.0</a:t>
                      </a:r>
                      <a:endParaRPr lang="en-US" sz="1000" kern="1400" dirty="0">
                        <a:ln>
                          <a:noFill/>
                        </a:ln>
                        <a:solidFill>
                          <a:srgbClr val="000000"/>
                        </a:solidFill>
                        <a:effectLst/>
                        <a:latin typeface="Calibri" panose="020F0502020204030204" pitchFamily="34" charset="0"/>
                      </a:endParaRPr>
                    </a:p>
                  </a:txBody>
                  <a:tcPr marL="35746" marR="35746" marT="35746" marB="35746" anchor="ctr">
                    <a:lnL w="6350" cap="flat" cmpd="sng" algn="ctr">
                      <a:solidFill>
                        <a:srgbClr val="80808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tcPr>
                </a:tc>
                <a:extLst>
                  <a:ext uri="{0D108BD9-81ED-4DB2-BD59-A6C34878D82A}">
                    <a16:rowId xmlns:a16="http://schemas.microsoft.com/office/drawing/2014/main" val="578912607"/>
                  </a:ext>
                </a:extLst>
              </a:tr>
              <a:tr h="451992">
                <a:tc>
                  <a:txBody>
                    <a:bodyPr/>
                    <a:lstStyle/>
                    <a:p>
                      <a:pPr marR="0" indent="0" algn="l" rtl="0">
                        <a:lnSpc>
                          <a:spcPct val="119000"/>
                        </a:lnSpc>
                        <a:spcBef>
                          <a:spcPts val="0"/>
                        </a:spcBef>
                        <a:spcAft>
                          <a:spcPts val="600"/>
                        </a:spcAft>
                      </a:pPr>
                      <a:r>
                        <a:rPr lang="en-US" sz="1100" kern="1400" dirty="0">
                          <a:ln>
                            <a:noFill/>
                          </a:ln>
                          <a:solidFill>
                            <a:srgbClr val="000000"/>
                          </a:solidFill>
                          <a:effectLst/>
                          <a:latin typeface="Calibri" panose="020F0502020204030204" pitchFamily="34" charset="0"/>
                        </a:rPr>
                        <a:t>Childhood of Famous Americans </a:t>
                      </a:r>
                    </a:p>
                  </a:txBody>
                  <a:tcPr marL="35746" marR="35746" marT="35746" marB="35746" anchor="ctr">
                    <a:lnL w="12700" cap="flat" cmpd="sng" algn="ctr">
                      <a:solidFill>
                        <a:srgbClr val="00000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tcPr>
                </a:tc>
                <a:tc>
                  <a:txBody>
                    <a:bodyPr/>
                    <a:lstStyle/>
                    <a:p>
                      <a:pPr marR="0" indent="0" algn="l" rtl="0">
                        <a:lnSpc>
                          <a:spcPct val="119000"/>
                        </a:lnSpc>
                        <a:spcBef>
                          <a:spcPts val="0"/>
                        </a:spcBef>
                        <a:spcAft>
                          <a:spcPts val="600"/>
                        </a:spcAft>
                      </a:pPr>
                      <a:r>
                        <a:rPr lang="en-US" sz="1100" kern="1400" dirty="0">
                          <a:ln>
                            <a:noFill/>
                          </a:ln>
                          <a:solidFill>
                            <a:srgbClr val="000000"/>
                          </a:solidFill>
                          <a:effectLst/>
                          <a:latin typeface="Calibri" panose="020F0502020204030204" pitchFamily="34" charset="0"/>
                        </a:rPr>
                        <a:t>various</a:t>
                      </a:r>
                    </a:p>
                  </a:txBody>
                  <a:tcPr marL="35746" marR="35746" marT="35746" marB="35746"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tcPr>
                </a:tc>
                <a:tc>
                  <a:txBody>
                    <a:bodyPr/>
                    <a:lstStyle/>
                    <a:p>
                      <a:pPr marL="0" marR="0" indent="0" algn="l" defTabSz="777240" rtl="0" eaLnBrk="1" latinLnBrk="0" hangingPunct="1">
                        <a:lnSpc>
                          <a:spcPct val="119000"/>
                        </a:lnSpc>
                        <a:spcBef>
                          <a:spcPts val="0"/>
                        </a:spcBef>
                        <a:spcAft>
                          <a:spcPts val="600"/>
                        </a:spcAft>
                      </a:pPr>
                      <a:r>
                        <a:rPr lang="en-US" sz="1100" kern="1400" dirty="0">
                          <a:ln>
                            <a:noFill/>
                          </a:ln>
                          <a:solidFill>
                            <a:srgbClr val="000000"/>
                          </a:solidFill>
                          <a:effectLst/>
                          <a:latin typeface="Calibri" panose="020F0502020204030204" pitchFamily="34" charset="0"/>
                          <a:ea typeface="+mn-ea"/>
                          <a:cs typeface="+mn-cs"/>
                        </a:rPr>
                        <a:t>100 books in this series that tell the stories of the childhoods of famous American men and women.</a:t>
                      </a:r>
                    </a:p>
                  </a:txBody>
                  <a:tcPr marL="35746" marR="35746" marT="35746" marB="35746"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tcPr>
                </a:tc>
                <a:tc>
                  <a:txBody>
                    <a:bodyPr/>
                    <a:lstStyle/>
                    <a:p>
                      <a:pPr marR="0" indent="0" algn="ctr" rtl="0">
                        <a:lnSpc>
                          <a:spcPct val="119000"/>
                        </a:lnSpc>
                        <a:spcBef>
                          <a:spcPts val="0"/>
                        </a:spcBef>
                        <a:spcAft>
                          <a:spcPts val="600"/>
                        </a:spcAft>
                      </a:pPr>
                      <a:r>
                        <a:rPr lang="en-US" sz="1000" kern="1400" dirty="0">
                          <a:ln>
                            <a:noFill/>
                          </a:ln>
                          <a:solidFill>
                            <a:srgbClr val="000000"/>
                          </a:solidFill>
                          <a:effectLst/>
                          <a:latin typeface="Calibri" panose="020F0502020204030204" pitchFamily="34" charset="0"/>
                        </a:rPr>
                        <a:t>3.5-6.5</a:t>
                      </a:r>
                    </a:p>
                  </a:txBody>
                  <a:tcPr marL="35746" marR="35746" marT="35746" marB="35746" anchor="ctr">
                    <a:lnL w="6350" cap="flat" cmpd="sng" algn="ctr">
                      <a:solidFill>
                        <a:srgbClr val="80808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tcPr>
                </a:tc>
                <a:extLst>
                  <a:ext uri="{0D108BD9-81ED-4DB2-BD59-A6C34878D82A}">
                    <a16:rowId xmlns:a16="http://schemas.microsoft.com/office/drawing/2014/main" val="3330254726"/>
                  </a:ext>
                </a:extLst>
              </a:tr>
              <a:tr h="451992">
                <a:tc>
                  <a:txBody>
                    <a:bodyPr/>
                    <a:lstStyle/>
                    <a:p>
                      <a:pPr marR="0" indent="0" algn="l" rtl="0">
                        <a:lnSpc>
                          <a:spcPct val="119000"/>
                        </a:lnSpc>
                        <a:spcBef>
                          <a:spcPts val="0"/>
                        </a:spcBef>
                        <a:spcAft>
                          <a:spcPts val="600"/>
                        </a:spcAft>
                      </a:pPr>
                      <a:r>
                        <a:rPr lang="en-US" sz="1100" kern="1400" dirty="0">
                          <a:ln>
                            <a:noFill/>
                          </a:ln>
                          <a:solidFill>
                            <a:srgbClr val="000000"/>
                          </a:solidFill>
                          <a:effectLst/>
                          <a:latin typeface="Calibri" panose="020F0502020204030204" pitchFamily="34" charset="0"/>
                          <a:ea typeface="+mn-ea"/>
                          <a:cs typeface="+mn-cs"/>
                        </a:rPr>
                        <a:t>Hank the </a:t>
                      </a:r>
                      <a:r>
                        <a:rPr lang="en-US" sz="1100" kern="1400" dirty="0" err="1">
                          <a:ln>
                            <a:noFill/>
                          </a:ln>
                          <a:solidFill>
                            <a:srgbClr val="000000"/>
                          </a:solidFill>
                          <a:effectLst/>
                          <a:latin typeface="Calibri" panose="020F0502020204030204" pitchFamily="34" charset="0"/>
                          <a:ea typeface="+mn-ea"/>
                          <a:cs typeface="+mn-cs"/>
                        </a:rPr>
                        <a:t>Cowdog</a:t>
                      </a:r>
                      <a:endParaRPr lang="en-US" sz="1100" kern="1400" dirty="0">
                        <a:ln>
                          <a:noFill/>
                        </a:ln>
                        <a:solidFill>
                          <a:srgbClr val="000000"/>
                        </a:solidFill>
                        <a:effectLst/>
                        <a:latin typeface="Calibri" panose="020F0502020204030204" pitchFamily="34" charset="0"/>
                        <a:ea typeface="+mn-ea"/>
                        <a:cs typeface="+mn-cs"/>
                      </a:endParaRPr>
                    </a:p>
                  </a:txBody>
                  <a:tcPr marL="35746" marR="35746" marT="35746" marB="35746" anchor="ctr">
                    <a:lnL w="12700" cap="flat" cmpd="sng" algn="ctr">
                      <a:solidFill>
                        <a:srgbClr val="00000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tcPr>
                </a:tc>
                <a:tc>
                  <a:txBody>
                    <a:bodyPr/>
                    <a:lstStyle/>
                    <a:p>
                      <a:pPr marR="0" indent="0" algn="l" rtl="0">
                        <a:lnSpc>
                          <a:spcPct val="119000"/>
                        </a:lnSpc>
                        <a:spcBef>
                          <a:spcPts val="0"/>
                        </a:spcBef>
                        <a:spcAft>
                          <a:spcPts val="600"/>
                        </a:spcAft>
                      </a:pPr>
                      <a:r>
                        <a:rPr lang="en-US" sz="1100" kern="1400" dirty="0">
                          <a:ln>
                            <a:noFill/>
                          </a:ln>
                          <a:solidFill>
                            <a:srgbClr val="000000"/>
                          </a:solidFill>
                          <a:effectLst/>
                          <a:latin typeface="Calibri" panose="020F0502020204030204" pitchFamily="34" charset="0"/>
                          <a:ea typeface="+mn-ea"/>
                          <a:cs typeface="+mn-cs"/>
                        </a:rPr>
                        <a:t>John R. Erickson</a:t>
                      </a:r>
                    </a:p>
                  </a:txBody>
                  <a:tcPr marL="35746" marR="35746" marT="35746" marB="35746"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tcPr>
                </a:tc>
                <a:tc>
                  <a:txBody>
                    <a:bodyPr/>
                    <a:lstStyle/>
                    <a:p>
                      <a:pPr marR="0" indent="0" algn="l" rtl="0">
                        <a:lnSpc>
                          <a:spcPct val="119000"/>
                        </a:lnSpc>
                        <a:spcBef>
                          <a:spcPts val="0"/>
                        </a:spcBef>
                        <a:spcAft>
                          <a:spcPts val="600"/>
                        </a:spcAft>
                      </a:pPr>
                      <a:r>
                        <a:rPr lang="en-US" sz="1100" kern="1400">
                          <a:ln>
                            <a:noFill/>
                          </a:ln>
                          <a:solidFill>
                            <a:srgbClr val="000000"/>
                          </a:solidFill>
                          <a:effectLst/>
                          <a:latin typeface="Calibri" panose="020F0502020204030204" pitchFamily="34" charset="0"/>
                          <a:ea typeface="+mn-ea"/>
                          <a:cs typeface="+mn-cs"/>
                        </a:rPr>
                        <a:t>Hilarious series of 73 (!) mysteries solved by a Hank, a very smart dog who is head of security on his ranch. Parental discretion needed due to stereotyping, “d-words”, and love interests.</a:t>
                      </a:r>
                      <a:endParaRPr lang="en-US" sz="1100" kern="1400" dirty="0">
                        <a:ln>
                          <a:noFill/>
                        </a:ln>
                        <a:solidFill>
                          <a:srgbClr val="000000"/>
                        </a:solidFill>
                        <a:effectLst/>
                        <a:latin typeface="Calibri" panose="020F0502020204030204" pitchFamily="34" charset="0"/>
                        <a:ea typeface="+mn-ea"/>
                        <a:cs typeface="+mn-cs"/>
                      </a:endParaRPr>
                    </a:p>
                  </a:txBody>
                  <a:tcPr marL="35746" marR="35746" marT="35746" marB="35746"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tcPr>
                </a:tc>
                <a:tc>
                  <a:txBody>
                    <a:bodyPr/>
                    <a:lstStyle/>
                    <a:p>
                      <a:pPr marR="0" indent="0" algn="ctr" rtl="0">
                        <a:lnSpc>
                          <a:spcPct val="119000"/>
                        </a:lnSpc>
                        <a:spcBef>
                          <a:spcPts val="0"/>
                        </a:spcBef>
                        <a:spcAft>
                          <a:spcPts val="600"/>
                        </a:spcAft>
                      </a:pPr>
                      <a:r>
                        <a:rPr lang="en-US" sz="1000" kern="1400" dirty="0">
                          <a:ln>
                            <a:noFill/>
                          </a:ln>
                          <a:solidFill>
                            <a:srgbClr val="000000"/>
                          </a:solidFill>
                          <a:effectLst/>
                          <a:latin typeface="Calibri" panose="020F0502020204030204" pitchFamily="34" charset="0"/>
                        </a:rPr>
                        <a:t>4.5+</a:t>
                      </a:r>
                    </a:p>
                  </a:txBody>
                  <a:tcPr marL="35746" marR="35746" marT="35746" marB="35746" anchor="ctr">
                    <a:lnL w="6350" cap="flat" cmpd="sng" algn="ctr">
                      <a:solidFill>
                        <a:srgbClr val="80808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tcPr>
                </a:tc>
                <a:extLst>
                  <a:ext uri="{0D108BD9-81ED-4DB2-BD59-A6C34878D82A}">
                    <a16:rowId xmlns:a16="http://schemas.microsoft.com/office/drawing/2014/main" val="1374836936"/>
                  </a:ext>
                </a:extLst>
              </a:tr>
              <a:tr h="451992">
                <a:tc>
                  <a:txBody>
                    <a:bodyPr/>
                    <a:lstStyle/>
                    <a:p>
                      <a:pPr marR="0" indent="0" algn="l" rtl="0">
                        <a:lnSpc>
                          <a:spcPct val="119000"/>
                        </a:lnSpc>
                        <a:spcBef>
                          <a:spcPts val="0"/>
                        </a:spcBef>
                        <a:spcAft>
                          <a:spcPts val="600"/>
                        </a:spcAft>
                      </a:pPr>
                      <a:r>
                        <a:rPr lang="en-US" sz="1100" kern="1400" dirty="0">
                          <a:ln>
                            <a:noFill/>
                          </a:ln>
                          <a:solidFill>
                            <a:srgbClr val="000000"/>
                          </a:solidFill>
                          <a:effectLst/>
                          <a:latin typeface="Calibri" panose="020F0502020204030204" pitchFamily="34" charset="0"/>
                          <a:ea typeface="+mn-ea"/>
                          <a:cs typeface="+mn-cs"/>
                        </a:rPr>
                        <a:t>Ranger in Time</a:t>
                      </a:r>
                    </a:p>
                  </a:txBody>
                  <a:tcPr marL="35746" marR="35746" marT="35746" marB="35746" anchor="ctr">
                    <a:lnL w="12700" cap="flat" cmpd="sng" algn="ctr">
                      <a:solidFill>
                        <a:srgbClr val="00000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tcPr>
                </a:tc>
                <a:tc>
                  <a:txBody>
                    <a:bodyPr/>
                    <a:lstStyle/>
                    <a:p>
                      <a:pPr marR="0" indent="0" algn="l" rtl="0">
                        <a:lnSpc>
                          <a:spcPct val="119000"/>
                        </a:lnSpc>
                        <a:spcBef>
                          <a:spcPts val="0"/>
                        </a:spcBef>
                        <a:spcAft>
                          <a:spcPts val="600"/>
                        </a:spcAft>
                      </a:pPr>
                      <a:r>
                        <a:rPr lang="en-US" sz="1100" kern="1400" dirty="0">
                          <a:ln>
                            <a:noFill/>
                          </a:ln>
                          <a:solidFill>
                            <a:srgbClr val="000000"/>
                          </a:solidFill>
                          <a:effectLst/>
                          <a:latin typeface="Calibri" panose="020F0502020204030204" pitchFamily="34" charset="0"/>
                          <a:ea typeface="+mn-ea"/>
                          <a:cs typeface="+mn-cs"/>
                        </a:rPr>
                        <a:t>Kate Messner</a:t>
                      </a:r>
                    </a:p>
                  </a:txBody>
                  <a:tcPr marL="35746" marR="35746" marT="35746" marB="35746"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tcPr>
                </a:tc>
                <a:tc>
                  <a:txBody>
                    <a:bodyPr/>
                    <a:lstStyle/>
                    <a:p>
                      <a:pPr marR="0" indent="0" algn="l" rtl="0">
                        <a:lnSpc>
                          <a:spcPct val="119000"/>
                        </a:lnSpc>
                        <a:spcBef>
                          <a:spcPts val="0"/>
                        </a:spcBef>
                        <a:spcAft>
                          <a:spcPts val="600"/>
                        </a:spcAft>
                      </a:pPr>
                      <a:r>
                        <a:rPr lang="en-US" sz="1100" kern="1400" dirty="0">
                          <a:ln>
                            <a:noFill/>
                          </a:ln>
                          <a:solidFill>
                            <a:srgbClr val="000000"/>
                          </a:solidFill>
                          <a:effectLst/>
                          <a:latin typeface="Calibri" panose="020F0502020204030204" pitchFamily="34" charset="0"/>
                          <a:ea typeface="+mn-ea"/>
                          <a:cs typeface="+mn-cs"/>
                        </a:rPr>
                        <a:t>A dog named Ranger travels back in time to experience historical events. At least 12 books in this series.</a:t>
                      </a:r>
                    </a:p>
                  </a:txBody>
                  <a:tcPr marL="35746" marR="35746" marT="35746" marB="35746"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tcPr>
                </a:tc>
                <a:tc>
                  <a:txBody>
                    <a:bodyPr/>
                    <a:lstStyle/>
                    <a:p>
                      <a:pPr marR="0" indent="0" algn="ctr" rtl="0">
                        <a:lnSpc>
                          <a:spcPct val="119000"/>
                        </a:lnSpc>
                        <a:spcBef>
                          <a:spcPts val="0"/>
                        </a:spcBef>
                        <a:spcAft>
                          <a:spcPts val="600"/>
                        </a:spcAft>
                      </a:pPr>
                      <a:r>
                        <a:rPr lang="en-US" sz="1000" kern="1400" dirty="0">
                          <a:ln>
                            <a:noFill/>
                          </a:ln>
                          <a:solidFill>
                            <a:srgbClr val="000000"/>
                          </a:solidFill>
                          <a:effectLst/>
                          <a:latin typeface="Calibri" panose="020F0502020204030204" pitchFamily="34" charset="0"/>
                        </a:rPr>
                        <a:t>4.0+</a:t>
                      </a:r>
                    </a:p>
                  </a:txBody>
                  <a:tcPr marL="35746" marR="35746" marT="35746" marB="35746" anchor="ctr">
                    <a:lnL w="6350" cap="flat" cmpd="sng" algn="ctr">
                      <a:solidFill>
                        <a:srgbClr val="80808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tcPr>
                </a:tc>
                <a:extLst>
                  <a:ext uri="{0D108BD9-81ED-4DB2-BD59-A6C34878D82A}">
                    <a16:rowId xmlns:a16="http://schemas.microsoft.com/office/drawing/2014/main" val="2230310787"/>
                  </a:ext>
                </a:extLst>
              </a:tr>
              <a:tr h="451992">
                <a:tc>
                  <a:txBody>
                    <a:bodyPr/>
                    <a:lstStyle/>
                    <a:p>
                      <a:pPr marR="0" indent="0" algn="l" rtl="0">
                        <a:lnSpc>
                          <a:spcPct val="119000"/>
                        </a:lnSpc>
                        <a:spcBef>
                          <a:spcPts val="0"/>
                        </a:spcBef>
                        <a:spcAft>
                          <a:spcPts val="600"/>
                        </a:spcAft>
                      </a:pPr>
                      <a:r>
                        <a:rPr lang="en-US" sz="1100" kern="1400" dirty="0">
                          <a:ln>
                            <a:noFill/>
                          </a:ln>
                          <a:solidFill>
                            <a:srgbClr val="000000"/>
                          </a:solidFill>
                          <a:effectLst/>
                          <a:latin typeface="Calibri" panose="020F0502020204030204" pitchFamily="34" charset="0"/>
                        </a:rPr>
                        <a:t>My America Series</a:t>
                      </a:r>
                      <a:endParaRPr lang="en-US" sz="1000" kern="1400" dirty="0">
                        <a:ln>
                          <a:noFill/>
                        </a:ln>
                        <a:solidFill>
                          <a:srgbClr val="000000"/>
                        </a:solidFill>
                        <a:effectLst/>
                        <a:latin typeface="Calibri" panose="020F0502020204030204" pitchFamily="34" charset="0"/>
                      </a:endParaRPr>
                    </a:p>
                  </a:txBody>
                  <a:tcPr marL="35746" marR="35746" marT="35746" marB="35746" anchor="ctr">
                    <a:lnL w="12700" cap="flat" cmpd="sng" algn="ctr">
                      <a:solidFill>
                        <a:srgbClr val="00000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tcPr>
                </a:tc>
                <a:tc>
                  <a:txBody>
                    <a:bodyPr/>
                    <a:lstStyle/>
                    <a:p>
                      <a:pPr marR="0" indent="0" algn="l" rtl="0">
                        <a:lnSpc>
                          <a:spcPct val="119000"/>
                        </a:lnSpc>
                        <a:spcBef>
                          <a:spcPts val="0"/>
                        </a:spcBef>
                        <a:spcAft>
                          <a:spcPts val="600"/>
                        </a:spcAft>
                      </a:pPr>
                      <a:r>
                        <a:rPr lang="en-US" sz="1100" kern="1400" dirty="0">
                          <a:ln>
                            <a:noFill/>
                          </a:ln>
                          <a:solidFill>
                            <a:srgbClr val="000000"/>
                          </a:solidFill>
                          <a:effectLst/>
                          <a:latin typeface="Calibri" panose="020F0502020204030204" pitchFamily="34" charset="0"/>
                        </a:rPr>
                        <a:t>Osborne, Vos, Lasky &amp; Others</a:t>
                      </a:r>
                      <a:endParaRPr lang="en-US" sz="1000" kern="1400" dirty="0">
                        <a:ln>
                          <a:noFill/>
                        </a:ln>
                        <a:solidFill>
                          <a:srgbClr val="000000"/>
                        </a:solidFill>
                        <a:effectLst/>
                        <a:latin typeface="Calibri" panose="020F0502020204030204" pitchFamily="34" charset="0"/>
                      </a:endParaRPr>
                    </a:p>
                  </a:txBody>
                  <a:tcPr marL="35746" marR="35746" marT="35746" marB="35746"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tcPr>
                </a:tc>
                <a:tc>
                  <a:txBody>
                    <a:bodyPr/>
                    <a:lstStyle/>
                    <a:p>
                      <a:pPr marR="0" indent="0" algn="l" rtl="0">
                        <a:lnSpc>
                          <a:spcPct val="119000"/>
                        </a:lnSpc>
                        <a:spcBef>
                          <a:spcPts val="0"/>
                        </a:spcBef>
                        <a:spcAft>
                          <a:spcPts val="600"/>
                        </a:spcAft>
                      </a:pPr>
                      <a:r>
                        <a:rPr lang="en-US" sz="1100" kern="1400" dirty="0">
                          <a:ln>
                            <a:noFill/>
                          </a:ln>
                          <a:solidFill>
                            <a:srgbClr val="000000"/>
                          </a:solidFill>
                          <a:effectLst/>
                          <a:latin typeface="Calibri" panose="020F0502020204030204" pitchFamily="34" charset="0"/>
                        </a:rPr>
                        <a:t>Fictional diaries of children living through historical events. 20 books in this series.</a:t>
                      </a:r>
                      <a:endParaRPr lang="en-US" sz="1000" kern="1400" dirty="0">
                        <a:ln>
                          <a:noFill/>
                        </a:ln>
                        <a:solidFill>
                          <a:srgbClr val="000000"/>
                        </a:solidFill>
                        <a:effectLst/>
                        <a:latin typeface="Calibri" panose="020F0502020204030204" pitchFamily="34" charset="0"/>
                      </a:endParaRPr>
                    </a:p>
                  </a:txBody>
                  <a:tcPr marL="35746" marR="35746" marT="35746" marB="35746"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tcPr>
                </a:tc>
                <a:tc>
                  <a:txBody>
                    <a:bodyPr/>
                    <a:lstStyle/>
                    <a:p>
                      <a:pPr marR="0" indent="0" algn="ctr" rtl="0">
                        <a:lnSpc>
                          <a:spcPct val="119000"/>
                        </a:lnSpc>
                        <a:spcBef>
                          <a:spcPts val="0"/>
                        </a:spcBef>
                        <a:spcAft>
                          <a:spcPts val="600"/>
                        </a:spcAft>
                      </a:pPr>
                      <a:r>
                        <a:rPr lang="en-US" sz="1100" kern="1400" dirty="0">
                          <a:ln>
                            <a:noFill/>
                          </a:ln>
                          <a:solidFill>
                            <a:srgbClr val="000000"/>
                          </a:solidFill>
                          <a:effectLst/>
                          <a:latin typeface="Calibri" panose="020F0502020204030204" pitchFamily="34" charset="0"/>
                        </a:rPr>
                        <a:t>3.1-5.5</a:t>
                      </a:r>
                      <a:endParaRPr lang="en-US" sz="1000" kern="1400" dirty="0">
                        <a:ln>
                          <a:noFill/>
                        </a:ln>
                        <a:solidFill>
                          <a:srgbClr val="000000"/>
                        </a:solidFill>
                        <a:effectLst/>
                        <a:latin typeface="Calibri" panose="020F0502020204030204" pitchFamily="34" charset="0"/>
                      </a:endParaRPr>
                    </a:p>
                  </a:txBody>
                  <a:tcPr marL="35746" marR="35746" marT="35746" marB="35746" anchor="ctr">
                    <a:lnL w="6350" cap="flat" cmpd="sng" algn="ctr">
                      <a:solidFill>
                        <a:srgbClr val="80808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tcPr>
                </a:tc>
                <a:extLst>
                  <a:ext uri="{0D108BD9-81ED-4DB2-BD59-A6C34878D82A}">
                    <a16:rowId xmlns:a16="http://schemas.microsoft.com/office/drawing/2014/main" val="1802525592"/>
                  </a:ext>
                </a:extLst>
              </a:tr>
              <a:tr h="451992">
                <a:tc>
                  <a:txBody>
                    <a:bodyPr/>
                    <a:lstStyle/>
                    <a:p>
                      <a:pPr marR="0" indent="0" algn="l" rtl="0">
                        <a:lnSpc>
                          <a:spcPct val="119000"/>
                        </a:lnSpc>
                        <a:spcBef>
                          <a:spcPts val="0"/>
                        </a:spcBef>
                        <a:spcAft>
                          <a:spcPts val="600"/>
                        </a:spcAft>
                      </a:pPr>
                      <a:r>
                        <a:rPr lang="en-US" sz="1100" kern="1400" dirty="0">
                          <a:ln>
                            <a:noFill/>
                          </a:ln>
                          <a:solidFill>
                            <a:srgbClr val="000000"/>
                          </a:solidFill>
                          <a:effectLst/>
                          <a:latin typeface="Calibri" panose="020F0502020204030204" pitchFamily="34" charset="0"/>
                        </a:rPr>
                        <a:t>Shiloh Series</a:t>
                      </a:r>
                    </a:p>
                  </a:txBody>
                  <a:tcPr marL="35746" marR="35746" marT="35746" marB="35746" anchor="ctr">
                    <a:lnL w="12700" cap="flat" cmpd="sng" algn="ctr">
                      <a:solidFill>
                        <a:srgbClr val="00000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tcPr>
                </a:tc>
                <a:tc>
                  <a:txBody>
                    <a:bodyPr/>
                    <a:lstStyle/>
                    <a:p>
                      <a:pPr marR="0" indent="0" algn="l" rtl="0">
                        <a:lnSpc>
                          <a:spcPct val="119000"/>
                        </a:lnSpc>
                        <a:spcBef>
                          <a:spcPts val="0"/>
                        </a:spcBef>
                        <a:spcAft>
                          <a:spcPts val="600"/>
                        </a:spcAft>
                      </a:pPr>
                      <a:r>
                        <a:rPr lang="en-US" sz="1100" kern="1400" dirty="0">
                          <a:ln>
                            <a:noFill/>
                          </a:ln>
                          <a:solidFill>
                            <a:srgbClr val="000000"/>
                          </a:solidFill>
                          <a:effectLst/>
                          <a:latin typeface="Calibri" panose="020F0502020204030204" pitchFamily="34" charset="0"/>
                        </a:rPr>
                        <a:t>Phyllis Reynolds Naylor</a:t>
                      </a:r>
                    </a:p>
                  </a:txBody>
                  <a:tcPr marL="35746" marR="35746" marT="35746" marB="35746"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tcPr>
                </a:tc>
                <a:tc>
                  <a:txBody>
                    <a:bodyPr/>
                    <a:lstStyle/>
                    <a:p>
                      <a:pPr marR="0" indent="0" algn="l" rtl="0">
                        <a:lnSpc>
                          <a:spcPct val="119000"/>
                        </a:lnSpc>
                        <a:spcBef>
                          <a:spcPts val="0"/>
                        </a:spcBef>
                        <a:spcAft>
                          <a:spcPts val="600"/>
                        </a:spcAft>
                      </a:pPr>
                      <a:r>
                        <a:rPr lang="en-US" sz="1100" kern="1400" dirty="0">
                          <a:ln>
                            <a:noFill/>
                          </a:ln>
                          <a:solidFill>
                            <a:srgbClr val="000000"/>
                          </a:solidFill>
                          <a:effectLst/>
                          <a:latin typeface="Calibri" panose="020F0502020204030204" pitchFamily="34" charset="0"/>
                        </a:rPr>
                        <a:t>4 books in this series about Marty and his dog Shiloh who live in the hills of West Virginia.</a:t>
                      </a:r>
                    </a:p>
                  </a:txBody>
                  <a:tcPr marL="35746" marR="35746" marT="35746" marB="35746"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tcPr>
                </a:tc>
                <a:tc>
                  <a:txBody>
                    <a:bodyPr/>
                    <a:lstStyle/>
                    <a:p>
                      <a:pPr marR="0" indent="0" algn="ctr" rtl="0">
                        <a:lnSpc>
                          <a:spcPct val="119000"/>
                        </a:lnSpc>
                        <a:spcBef>
                          <a:spcPts val="0"/>
                        </a:spcBef>
                        <a:spcAft>
                          <a:spcPts val="600"/>
                        </a:spcAft>
                      </a:pPr>
                      <a:r>
                        <a:rPr lang="en-US" sz="1000" kern="1400" dirty="0">
                          <a:ln>
                            <a:noFill/>
                          </a:ln>
                          <a:solidFill>
                            <a:srgbClr val="000000"/>
                          </a:solidFill>
                          <a:effectLst/>
                          <a:latin typeface="Calibri" panose="020F0502020204030204" pitchFamily="34" charset="0"/>
                        </a:rPr>
                        <a:t>4.0-5.0</a:t>
                      </a:r>
                    </a:p>
                  </a:txBody>
                  <a:tcPr marL="35746" marR="35746" marT="35746" marB="35746" anchor="ctr">
                    <a:lnL w="6350" cap="flat" cmpd="sng" algn="ctr">
                      <a:solidFill>
                        <a:srgbClr val="80808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tcPr>
                </a:tc>
                <a:extLst>
                  <a:ext uri="{0D108BD9-81ED-4DB2-BD59-A6C34878D82A}">
                    <a16:rowId xmlns:a16="http://schemas.microsoft.com/office/drawing/2014/main" val="1164937870"/>
                  </a:ext>
                </a:extLst>
              </a:tr>
              <a:tr h="451992">
                <a:tc>
                  <a:txBody>
                    <a:bodyPr/>
                    <a:lstStyle/>
                    <a:p>
                      <a:pPr marR="0" indent="0" algn="l" rtl="0">
                        <a:lnSpc>
                          <a:spcPct val="119000"/>
                        </a:lnSpc>
                        <a:spcBef>
                          <a:spcPts val="0"/>
                        </a:spcBef>
                        <a:spcAft>
                          <a:spcPts val="600"/>
                        </a:spcAft>
                      </a:pPr>
                      <a:r>
                        <a:rPr lang="en-US" sz="1100" kern="1400" dirty="0">
                          <a:ln>
                            <a:noFill/>
                          </a:ln>
                          <a:solidFill>
                            <a:srgbClr val="000000"/>
                          </a:solidFill>
                          <a:effectLst/>
                          <a:latin typeface="Calibri" panose="020F0502020204030204" pitchFamily="34" charset="0"/>
                          <a:ea typeface="+mn-ea"/>
                          <a:cs typeface="+mn-cs"/>
                        </a:rPr>
                        <a:t>Pippi </a:t>
                      </a:r>
                      <a:r>
                        <a:rPr lang="en-US" sz="1100" kern="1400" dirty="0" err="1">
                          <a:ln>
                            <a:noFill/>
                          </a:ln>
                          <a:solidFill>
                            <a:srgbClr val="000000"/>
                          </a:solidFill>
                          <a:effectLst/>
                          <a:latin typeface="Calibri" panose="020F0502020204030204" pitchFamily="34" charset="0"/>
                          <a:ea typeface="+mn-ea"/>
                          <a:cs typeface="+mn-cs"/>
                        </a:rPr>
                        <a:t>Longstocking</a:t>
                      </a:r>
                      <a:endParaRPr lang="en-US" sz="1100" kern="1400" dirty="0">
                        <a:ln>
                          <a:noFill/>
                        </a:ln>
                        <a:solidFill>
                          <a:srgbClr val="000000"/>
                        </a:solidFill>
                        <a:effectLst/>
                        <a:latin typeface="Calibri" panose="020F0502020204030204" pitchFamily="34" charset="0"/>
                        <a:ea typeface="+mn-ea"/>
                        <a:cs typeface="+mn-cs"/>
                      </a:endParaRPr>
                    </a:p>
                  </a:txBody>
                  <a:tcPr marL="35746" marR="35746" marT="35746" marB="35746" anchor="ctr">
                    <a:lnL w="12700" cap="flat" cmpd="sng" algn="ctr">
                      <a:solidFill>
                        <a:srgbClr val="00000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tcPr>
                </a:tc>
                <a:tc>
                  <a:txBody>
                    <a:bodyPr/>
                    <a:lstStyle/>
                    <a:p>
                      <a:pPr marR="0" indent="0" algn="l" rtl="0">
                        <a:lnSpc>
                          <a:spcPct val="119000"/>
                        </a:lnSpc>
                        <a:spcBef>
                          <a:spcPts val="0"/>
                        </a:spcBef>
                        <a:spcAft>
                          <a:spcPts val="600"/>
                        </a:spcAft>
                      </a:pPr>
                      <a:r>
                        <a:rPr lang="en-US" sz="1100" kern="1400" dirty="0">
                          <a:ln>
                            <a:noFill/>
                          </a:ln>
                          <a:solidFill>
                            <a:srgbClr val="000000"/>
                          </a:solidFill>
                          <a:effectLst/>
                          <a:latin typeface="Calibri" panose="020F0502020204030204" pitchFamily="34" charset="0"/>
                          <a:ea typeface="+mn-ea"/>
                          <a:cs typeface="+mn-cs"/>
                        </a:rPr>
                        <a:t>Astrid Lindgren</a:t>
                      </a:r>
                    </a:p>
                  </a:txBody>
                  <a:tcPr marL="35746" marR="35746" marT="35746" marB="35746"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tcPr>
                </a:tc>
                <a:tc>
                  <a:txBody>
                    <a:bodyPr/>
                    <a:lstStyle/>
                    <a:p>
                      <a:pPr marR="0" indent="0" algn="l" rtl="0">
                        <a:lnSpc>
                          <a:spcPct val="119000"/>
                        </a:lnSpc>
                        <a:spcBef>
                          <a:spcPts val="0"/>
                        </a:spcBef>
                        <a:spcAft>
                          <a:spcPts val="600"/>
                        </a:spcAft>
                      </a:pPr>
                      <a:r>
                        <a:rPr lang="en-US" sz="1100" kern="1400" dirty="0">
                          <a:ln>
                            <a:noFill/>
                          </a:ln>
                          <a:solidFill>
                            <a:srgbClr val="000000"/>
                          </a:solidFill>
                          <a:effectLst/>
                          <a:latin typeface="Calibri" panose="020F0502020204030204" pitchFamily="34" charset="0"/>
                          <a:ea typeface="+mn-ea"/>
                          <a:cs typeface="+mn-cs"/>
                        </a:rPr>
                        <a:t>Humorously exaggerated stories about an irrepressible 9-year-old who keeps a horse on her porch. 4 books in this series.</a:t>
                      </a:r>
                    </a:p>
                  </a:txBody>
                  <a:tcPr marL="35746" marR="35746" marT="35746" marB="35746"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tcPr>
                </a:tc>
                <a:tc>
                  <a:txBody>
                    <a:bodyPr/>
                    <a:lstStyle/>
                    <a:p>
                      <a:pPr marR="0" indent="0" algn="ctr" rtl="0">
                        <a:lnSpc>
                          <a:spcPct val="119000"/>
                        </a:lnSpc>
                        <a:spcBef>
                          <a:spcPts val="0"/>
                        </a:spcBef>
                        <a:spcAft>
                          <a:spcPts val="600"/>
                        </a:spcAft>
                      </a:pPr>
                      <a:r>
                        <a:rPr lang="en-US" sz="1000" kern="1400" dirty="0">
                          <a:ln>
                            <a:noFill/>
                          </a:ln>
                          <a:solidFill>
                            <a:srgbClr val="000000"/>
                          </a:solidFill>
                          <a:effectLst/>
                          <a:latin typeface="Calibri" panose="020F0502020204030204" pitchFamily="34" charset="0"/>
                        </a:rPr>
                        <a:t>4.5+</a:t>
                      </a:r>
                    </a:p>
                  </a:txBody>
                  <a:tcPr marL="35746" marR="35746" marT="35746" marB="35746" anchor="ctr">
                    <a:lnL w="6350" cap="flat" cmpd="sng" algn="ctr">
                      <a:solidFill>
                        <a:srgbClr val="80808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tcPr>
                </a:tc>
                <a:extLst>
                  <a:ext uri="{0D108BD9-81ED-4DB2-BD59-A6C34878D82A}">
                    <a16:rowId xmlns:a16="http://schemas.microsoft.com/office/drawing/2014/main" val="2324566811"/>
                  </a:ext>
                </a:extLst>
              </a:tr>
              <a:tr h="451992">
                <a:tc>
                  <a:txBody>
                    <a:bodyPr/>
                    <a:lstStyle/>
                    <a:p>
                      <a:pPr marR="0" indent="0" algn="l" rtl="0">
                        <a:lnSpc>
                          <a:spcPct val="119000"/>
                        </a:lnSpc>
                        <a:spcBef>
                          <a:spcPts val="0"/>
                        </a:spcBef>
                        <a:spcAft>
                          <a:spcPts val="600"/>
                        </a:spcAft>
                      </a:pPr>
                      <a:r>
                        <a:rPr lang="en-US" sz="1100" kern="1400" dirty="0">
                          <a:ln>
                            <a:noFill/>
                          </a:ln>
                          <a:solidFill>
                            <a:srgbClr val="000000"/>
                          </a:solidFill>
                          <a:effectLst/>
                          <a:latin typeface="Calibri" panose="020F0502020204030204" pitchFamily="34" charset="0"/>
                        </a:rPr>
                        <a:t>Mandie Books</a:t>
                      </a:r>
                    </a:p>
                  </a:txBody>
                  <a:tcPr marL="35746" marR="35746" marT="35746" marB="35746" anchor="ctr">
                    <a:lnL w="12700" cap="flat" cmpd="sng" algn="ctr">
                      <a:solidFill>
                        <a:srgbClr val="00000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tcPr>
                </a:tc>
                <a:tc>
                  <a:txBody>
                    <a:bodyPr/>
                    <a:lstStyle/>
                    <a:p>
                      <a:pPr marR="0" indent="0" algn="l" rtl="0">
                        <a:lnSpc>
                          <a:spcPct val="119000"/>
                        </a:lnSpc>
                        <a:spcBef>
                          <a:spcPts val="0"/>
                        </a:spcBef>
                        <a:spcAft>
                          <a:spcPts val="600"/>
                        </a:spcAft>
                      </a:pPr>
                      <a:r>
                        <a:rPr lang="en-US" sz="1100" kern="1400" dirty="0">
                          <a:ln>
                            <a:noFill/>
                          </a:ln>
                          <a:solidFill>
                            <a:srgbClr val="000000"/>
                          </a:solidFill>
                          <a:effectLst/>
                          <a:latin typeface="Calibri" panose="020F0502020204030204" pitchFamily="34" charset="0"/>
                        </a:rPr>
                        <a:t>Lois Gladys Leppard</a:t>
                      </a:r>
                    </a:p>
                  </a:txBody>
                  <a:tcPr marL="35746" marR="35746" marT="35746" marB="35746"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tcPr>
                </a:tc>
                <a:tc>
                  <a:txBody>
                    <a:bodyPr/>
                    <a:lstStyle/>
                    <a:p>
                      <a:pPr marR="0" indent="0" algn="l" rtl="0">
                        <a:lnSpc>
                          <a:spcPct val="119000"/>
                        </a:lnSpc>
                        <a:spcBef>
                          <a:spcPts val="0"/>
                        </a:spcBef>
                        <a:spcAft>
                          <a:spcPts val="600"/>
                        </a:spcAft>
                      </a:pPr>
                      <a:r>
                        <a:rPr lang="en-US" sz="1100" kern="1400" dirty="0">
                          <a:ln>
                            <a:noFill/>
                          </a:ln>
                          <a:solidFill>
                            <a:srgbClr val="000000"/>
                          </a:solidFill>
                          <a:effectLst/>
                          <a:latin typeface="Calibri" panose="020F0502020204030204" pitchFamily="34" charset="0"/>
                        </a:rPr>
                        <a:t>This set of 40 mystery books focuses on Mandie, who is of Cherokee heritage, and her friends. Parental discretion advised: racial stereotypes</a:t>
                      </a:r>
                    </a:p>
                  </a:txBody>
                  <a:tcPr marL="35746" marR="35746" marT="35746" marB="35746"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tcPr>
                </a:tc>
                <a:tc>
                  <a:txBody>
                    <a:bodyPr/>
                    <a:lstStyle/>
                    <a:p>
                      <a:pPr marR="0" indent="0" algn="ctr" rtl="0">
                        <a:lnSpc>
                          <a:spcPct val="119000"/>
                        </a:lnSpc>
                        <a:spcBef>
                          <a:spcPts val="0"/>
                        </a:spcBef>
                        <a:spcAft>
                          <a:spcPts val="600"/>
                        </a:spcAft>
                      </a:pPr>
                      <a:r>
                        <a:rPr lang="en-US" sz="1100" kern="1400" dirty="0">
                          <a:ln>
                            <a:noFill/>
                          </a:ln>
                          <a:solidFill>
                            <a:srgbClr val="000000"/>
                          </a:solidFill>
                          <a:effectLst/>
                          <a:latin typeface="Calibri" panose="020F0502020204030204" pitchFamily="34" charset="0"/>
                        </a:rPr>
                        <a:t>4.1-5.9</a:t>
                      </a:r>
                    </a:p>
                  </a:txBody>
                  <a:tcPr marL="35746" marR="35746" marT="35746" marB="35746" anchor="ctr">
                    <a:lnL w="6350" cap="flat" cmpd="sng" algn="ctr">
                      <a:solidFill>
                        <a:srgbClr val="80808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tcPr>
                </a:tc>
                <a:extLst>
                  <a:ext uri="{0D108BD9-81ED-4DB2-BD59-A6C34878D82A}">
                    <a16:rowId xmlns:a16="http://schemas.microsoft.com/office/drawing/2014/main" val="2116711159"/>
                  </a:ext>
                </a:extLst>
              </a:tr>
              <a:tr h="451992">
                <a:tc>
                  <a:txBody>
                    <a:bodyPr/>
                    <a:lstStyle/>
                    <a:p>
                      <a:pPr marR="0" indent="0" algn="l" rtl="0">
                        <a:lnSpc>
                          <a:spcPct val="119000"/>
                        </a:lnSpc>
                        <a:spcBef>
                          <a:spcPts val="0"/>
                        </a:spcBef>
                        <a:spcAft>
                          <a:spcPts val="600"/>
                        </a:spcAft>
                      </a:pPr>
                      <a:r>
                        <a:rPr lang="en-US" sz="1100" kern="1400" dirty="0">
                          <a:ln>
                            <a:noFill/>
                          </a:ln>
                          <a:solidFill>
                            <a:srgbClr val="000000"/>
                          </a:solidFill>
                          <a:effectLst/>
                          <a:latin typeface="Calibri" panose="020F0502020204030204" pitchFamily="34" charset="0"/>
                          <a:ea typeface="+mn-ea"/>
                          <a:cs typeface="+mn-cs"/>
                        </a:rPr>
                        <a:t>Mrs. Piggle-Wiggle</a:t>
                      </a:r>
                    </a:p>
                  </a:txBody>
                  <a:tcPr marL="35746" marR="35746" marT="35746" marB="35746" anchor="ctr">
                    <a:lnL w="12700" cap="flat" cmpd="sng" algn="ctr">
                      <a:solidFill>
                        <a:srgbClr val="00000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tcPr>
                </a:tc>
                <a:tc>
                  <a:txBody>
                    <a:bodyPr/>
                    <a:lstStyle/>
                    <a:p>
                      <a:pPr marR="0" indent="0" algn="l" rtl="0">
                        <a:lnSpc>
                          <a:spcPct val="119000"/>
                        </a:lnSpc>
                        <a:spcBef>
                          <a:spcPts val="0"/>
                        </a:spcBef>
                        <a:spcAft>
                          <a:spcPts val="600"/>
                        </a:spcAft>
                      </a:pPr>
                      <a:r>
                        <a:rPr lang="en-US" sz="1100" kern="1400" dirty="0">
                          <a:ln>
                            <a:noFill/>
                          </a:ln>
                          <a:solidFill>
                            <a:srgbClr val="000000"/>
                          </a:solidFill>
                          <a:effectLst/>
                          <a:latin typeface="Calibri" panose="020F0502020204030204" pitchFamily="34" charset="0"/>
                        </a:rPr>
                        <a:t>Ann M. Martin</a:t>
                      </a:r>
                      <a:endParaRPr lang="en-US" sz="1000" kern="1400" dirty="0">
                        <a:ln>
                          <a:noFill/>
                        </a:ln>
                        <a:solidFill>
                          <a:srgbClr val="000000"/>
                        </a:solidFill>
                        <a:effectLst/>
                        <a:latin typeface="Calibri" panose="020F0502020204030204" pitchFamily="34" charset="0"/>
                      </a:endParaRPr>
                    </a:p>
                  </a:txBody>
                  <a:tcPr marL="35746" marR="35746" marT="35746" marB="35746"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tcPr>
                </a:tc>
                <a:tc>
                  <a:txBody>
                    <a:bodyPr/>
                    <a:lstStyle/>
                    <a:p>
                      <a:pPr marR="0" indent="0" algn="l" rtl="0">
                        <a:lnSpc>
                          <a:spcPct val="119000"/>
                        </a:lnSpc>
                        <a:spcBef>
                          <a:spcPts val="0"/>
                        </a:spcBef>
                        <a:spcAft>
                          <a:spcPts val="600"/>
                        </a:spcAft>
                      </a:pPr>
                      <a:r>
                        <a:rPr lang="en-US" sz="1100" kern="1400" dirty="0">
                          <a:ln>
                            <a:noFill/>
                          </a:ln>
                          <a:solidFill>
                            <a:srgbClr val="000000"/>
                          </a:solidFill>
                          <a:effectLst/>
                          <a:latin typeface="Calibri" panose="020F0502020204030204" pitchFamily="34" charset="0"/>
                        </a:rPr>
                        <a:t>Mrs. Piggle-Wiggle lives in an upside-down house in a lively neighborhood full of children with bad habits. 5 books in the series.</a:t>
                      </a:r>
                      <a:endParaRPr lang="en-US" sz="1000" kern="1400" dirty="0">
                        <a:ln>
                          <a:noFill/>
                        </a:ln>
                        <a:solidFill>
                          <a:srgbClr val="000000"/>
                        </a:solidFill>
                        <a:effectLst/>
                        <a:latin typeface="Calibri" panose="020F0502020204030204" pitchFamily="34" charset="0"/>
                      </a:endParaRPr>
                    </a:p>
                  </a:txBody>
                  <a:tcPr marL="35746" marR="35746" marT="35746" marB="35746"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tcPr>
                </a:tc>
                <a:tc>
                  <a:txBody>
                    <a:bodyPr/>
                    <a:lstStyle/>
                    <a:p>
                      <a:pPr marR="0" indent="0" algn="ctr" rtl="0">
                        <a:lnSpc>
                          <a:spcPct val="119000"/>
                        </a:lnSpc>
                        <a:spcBef>
                          <a:spcPts val="0"/>
                        </a:spcBef>
                        <a:spcAft>
                          <a:spcPts val="600"/>
                        </a:spcAft>
                      </a:pPr>
                      <a:r>
                        <a:rPr lang="en-US" sz="1100" kern="1400" dirty="0">
                          <a:ln>
                            <a:noFill/>
                          </a:ln>
                          <a:solidFill>
                            <a:srgbClr val="000000"/>
                          </a:solidFill>
                          <a:effectLst/>
                          <a:latin typeface="Calibri" panose="020F0502020204030204" pitchFamily="34" charset="0"/>
                        </a:rPr>
                        <a:t>4.6-5.2</a:t>
                      </a:r>
                      <a:endParaRPr lang="en-US" sz="1000" kern="1400" dirty="0">
                        <a:ln>
                          <a:noFill/>
                        </a:ln>
                        <a:solidFill>
                          <a:srgbClr val="000000"/>
                        </a:solidFill>
                        <a:effectLst/>
                        <a:latin typeface="Calibri" panose="020F0502020204030204" pitchFamily="34" charset="0"/>
                      </a:endParaRPr>
                    </a:p>
                  </a:txBody>
                  <a:tcPr marL="35746" marR="35746" marT="35746" marB="35746" anchor="ctr">
                    <a:lnL w="6350" cap="flat" cmpd="sng" algn="ctr">
                      <a:solidFill>
                        <a:srgbClr val="80808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tcPr>
                </a:tc>
                <a:extLst>
                  <a:ext uri="{0D108BD9-81ED-4DB2-BD59-A6C34878D82A}">
                    <a16:rowId xmlns:a16="http://schemas.microsoft.com/office/drawing/2014/main" val="3517052932"/>
                  </a:ext>
                </a:extLst>
              </a:tr>
              <a:tr h="451992">
                <a:tc>
                  <a:txBody>
                    <a:bodyPr/>
                    <a:lstStyle/>
                    <a:p>
                      <a:pPr marR="0" indent="0" algn="l" rtl="0">
                        <a:lnSpc>
                          <a:spcPct val="119000"/>
                        </a:lnSpc>
                        <a:spcBef>
                          <a:spcPts val="0"/>
                        </a:spcBef>
                        <a:spcAft>
                          <a:spcPts val="600"/>
                        </a:spcAft>
                      </a:pPr>
                      <a:r>
                        <a:rPr lang="en-US" sz="1100" kern="1400" dirty="0">
                          <a:ln>
                            <a:noFill/>
                          </a:ln>
                          <a:solidFill>
                            <a:srgbClr val="000000"/>
                          </a:solidFill>
                          <a:effectLst/>
                          <a:latin typeface="Calibri" panose="020F0502020204030204" pitchFamily="34" charset="0"/>
                        </a:rPr>
                        <a:t>Paddington</a:t>
                      </a:r>
                      <a:endParaRPr lang="en-US" sz="1000" kern="1400" dirty="0">
                        <a:ln>
                          <a:noFill/>
                        </a:ln>
                        <a:solidFill>
                          <a:srgbClr val="000000"/>
                        </a:solidFill>
                        <a:effectLst/>
                        <a:latin typeface="Calibri" panose="020F0502020204030204" pitchFamily="34" charset="0"/>
                      </a:endParaRPr>
                    </a:p>
                  </a:txBody>
                  <a:tcPr marL="35746" marR="35746" marT="35746" marB="35746" anchor="ctr">
                    <a:lnL w="12700" cap="flat" cmpd="sng" algn="ctr">
                      <a:solidFill>
                        <a:srgbClr val="00000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tcPr>
                </a:tc>
                <a:tc>
                  <a:txBody>
                    <a:bodyPr/>
                    <a:lstStyle/>
                    <a:p>
                      <a:pPr marR="0" indent="0" algn="l" rtl="0">
                        <a:lnSpc>
                          <a:spcPct val="119000"/>
                        </a:lnSpc>
                        <a:spcBef>
                          <a:spcPts val="0"/>
                        </a:spcBef>
                        <a:spcAft>
                          <a:spcPts val="600"/>
                        </a:spcAft>
                      </a:pPr>
                      <a:r>
                        <a:rPr lang="en-US" sz="1100" kern="1400" dirty="0">
                          <a:ln>
                            <a:noFill/>
                          </a:ln>
                          <a:solidFill>
                            <a:srgbClr val="000000"/>
                          </a:solidFill>
                          <a:effectLst/>
                          <a:latin typeface="Calibri" panose="020F0502020204030204" pitchFamily="34" charset="0"/>
                        </a:rPr>
                        <a:t>Michael Bond</a:t>
                      </a:r>
                      <a:endParaRPr lang="en-US" sz="1000" kern="1400" dirty="0">
                        <a:ln>
                          <a:noFill/>
                        </a:ln>
                        <a:solidFill>
                          <a:srgbClr val="000000"/>
                        </a:solidFill>
                        <a:effectLst/>
                        <a:latin typeface="Calibri" panose="020F0502020204030204" pitchFamily="34" charset="0"/>
                      </a:endParaRPr>
                    </a:p>
                  </a:txBody>
                  <a:tcPr marL="35746" marR="35746" marT="35746" marB="35746"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tcPr>
                </a:tc>
                <a:tc>
                  <a:txBody>
                    <a:bodyPr/>
                    <a:lstStyle/>
                    <a:p>
                      <a:pPr marL="0" marR="0" indent="0" algn="l" defTabSz="777240" rtl="0" eaLnBrk="1" latinLnBrk="0" hangingPunct="1">
                        <a:lnSpc>
                          <a:spcPct val="119000"/>
                        </a:lnSpc>
                        <a:spcBef>
                          <a:spcPts val="0"/>
                        </a:spcBef>
                        <a:spcAft>
                          <a:spcPts val="600"/>
                        </a:spcAft>
                      </a:pPr>
                      <a:r>
                        <a:rPr lang="en-US" sz="1100" kern="1400" dirty="0">
                          <a:ln>
                            <a:noFill/>
                          </a:ln>
                          <a:solidFill>
                            <a:srgbClr val="000000"/>
                          </a:solidFill>
                          <a:effectLst/>
                          <a:latin typeface="Calibri" panose="020F0502020204030204" pitchFamily="34" charset="0"/>
                          <a:ea typeface="+mn-ea"/>
                          <a:cs typeface="+mn-cs"/>
                        </a:rPr>
                        <a:t>A small bear from Peru sets out on adventures around the world. </a:t>
                      </a:r>
                    </a:p>
                  </a:txBody>
                  <a:tcPr marL="35746" marR="35746" marT="35746" marB="35746"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tcPr>
                </a:tc>
                <a:tc>
                  <a:txBody>
                    <a:bodyPr/>
                    <a:lstStyle/>
                    <a:p>
                      <a:pPr marR="0" indent="0" algn="ctr" rtl="0">
                        <a:lnSpc>
                          <a:spcPct val="119000"/>
                        </a:lnSpc>
                        <a:spcBef>
                          <a:spcPts val="0"/>
                        </a:spcBef>
                        <a:spcAft>
                          <a:spcPts val="600"/>
                        </a:spcAft>
                      </a:pPr>
                      <a:r>
                        <a:rPr lang="en-US" sz="1100" kern="1400" dirty="0">
                          <a:ln>
                            <a:noFill/>
                          </a:ln>
                          <a:solidFill>
                            <a:srgbClr val="000000"/>
                          </a:solidFill>
                          <a:effectLst/>
                          <a:latin typeface="Calibri" panose="020F0502020204030204" pitchFamily="34" charset="0"/>
                        </a:rPr>
                        <a:t>4.7-6.4</a:t>
                      </a:r>
                      <a:endParaRPr lang="en-US" sz="1000" kern="1400" dirty="0">
                        <a:ln>
                          <a:noFill/>
                        </a:ln>
                        <a:solidFill>
                          <a:srgbClr val="000000"/>
                        </a:solidFill>
                        <a:effectLst/>
                        <a:latin typeface="Calibri" panose="020F0502020204030204" pitchFamily="34" charset="0"/>
                      </a:endParaRPr>
                    </a:p>
                  </a:txBody>
                  <a:tcPr marL="35746" marR="35746" marT="35746" marB="35746" anchor="ctr">
                    <a:lnL w="6350" cap="flat" cmpd="sng" algn="ctr">
                      <a:solidFill>
                        <a:srgbClr val="80808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tcPr>
                </a:tc>
                <a:extLst>
                  <a:ext uri="{0D108BD9-81ED-4DB2-BD59-A6C34878D82A}">
                    <a16:rowId xmlns:a16="http://schemas.microsoft.com/office/drawing/2014/main" val="1049576170"/>
                  </a:ext>
                </a:extLst>
              </a:tr>
              <a:tr h="451992">
                <a:tc>
                  <a:txBody>
                    <a:bodyPr/>
                    <a:lstStyle/>
                    <a:p>
                      <a:pPr marR="0" indent="0" algn="l" rtl="0">
                        <a:lnSpc>
                          <a:spcPct val="119000"/>
                        </a:lnSpc>
                        <a:spcBef>
                          <a:spcPts val="0"/>
                        </a:spcBef>
                        <a:spcAft>
                          <a:spcPts val="600"/>
                        </a:spcAft>
                      </a:pPr>
                      <a:r>
                        <a:rPr lang="en-US" sz="1100" kern="1400" dirty="0">
                          <a:ln>
                            <a:noFill/>
                          </a:ln>
                          <a:solidFill>
                            <a:srgbClr val="000000"/>
                          </a:solidFill>
                          <a:effectLst/>
                          <a:latin typeface="Calibri" panose="020F0502020204030204" pitchFamily="34" charset="0"/>
                        </a:rPr>
                        <a:t>Classic Starts</a:t>
                      </a:r>
                    </a:p>
                  </a:txBody>
                  <a:tcPr marL="35746" marR="35746" marT="35746" marB="35746" anchor="ctr">
                    <a:lnL w="12700" cap="flat" cmpd="sng" algn="ctr">
                      <a:solidFill>
                        <a:srgbClr val="00000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R="0" indent="0" algn="l" rtl="0">
                        <a:lnSpc>
                          <a:spcPct val="119000"/>
                        </a:lnSpc>
                        <a:spcBef>
                          <a:spcPts val="0"/>
                        </a:spcBef>
                        <a:spcAft>
                          <a:spcPts val="600"/>
                        </a:spcAft>
                      </a:pPr>
                      <a:r>
                        <a:rPr lang="en-US" sz="1100" kern="1400" dirty="0">
                          <a:ln>
                            <a:noFill/>
                          </a:ln>
                          <a:solidFill>
                            <a:srgbClr val="000000"/>
                          </a:solidFill>
                          <a:effectLst/>
                          <a:latin typeface="Calibri" panose="020F0502020204030204" pitchFamily="34" charset="0"/>
                        </a:rPr>
                        <a:t>Various</a:t>
                      </a:r>
                    </a:p>
                  </a:txBody>
                  <a:tcPr marL="35746" marR="35746" marT="35746" marB="35746"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indent="0" algn="l" defTabSz="777240" rtl="0" eaLnBrk="1" latinLnBrk="0" hangingPunct="1">
                        <a:lnSpc>
                          <a:spcPct val="119000"/>
                        </a:lnSpc>
                        <a:spcBef>
                          <a:spcPts val="0"/>
                        </a:spcBef>
                        <a:spcAft>
                          <a:spcPts val="600"/>
                        </a:spcAft>
                      </a:pPr>
                      <a:r>
                        <a:rPr lang="en-US" sz="1100" kern="1400" dirty="0">
                          <a:ln>
                            <a:noFill/>
                          </a:ln>
                          <a:solidFill>
                            <a:srgbClr val="000000"/>
                          </a:solidFill>
                          <a:effectLst/>
                          <a:latin typeface="Calibri" panose="020F0502020204030204" pitchFamily="34" charset="0"/>
                          <a:ea typeface="+mn-ea"/>
                          <a:cs typeface="+mn-cs"/>
                        </a:rPr>
                        <a:t>This series includes at least 56 classics that have been retold for children. The writing quality and style of these books seems to be better than that of the Great illustrated Classics.</a:t>
                      </a:r>
                    </a:p>
                  </a:txBody>
                  <a:tcPr marL="35746" marR="35746" marT="35746" marB="35746"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R="0" indent="0" algn="ctr" rtl="0">
                        <a:lnSpc>
                          <a:spcPct val="119000"/>
                        </a:lnSpc>
                        <a:spcBef>
                          <a:spcPts val="0"/>
                        </a:spcBef>
                        <a:spcAft>
                          <a:spcPts val="600"/>
                        </a:spcAft>
                      </a:pPr>
                      <a:r>
                        <a:rPr lang="en-US" sz="1000" kern="1400" dirty="0">
                          <a:ln>
                            <a:noFill/>
                          </a:ln>
                          <a:solidFill>
                            <a:srgbClr val="000000"/>
                          </a:solidFill>
                          <a:effectLst/>
                          <a:latin typeface="Calibri" panose="020F0502020204030204" pitchFamily="34" charset="0"/>
                        </a:rPr>
                        <a:t>4.5-6.0</a:t>
                      </a:r>
                    </a:p>
                  </a:txBody>
                  <a:tcPr marL="35746" marR="35746" marT="35746" marB="35746" anchor="ctr">
                    <a:lnL w="6350" cap="flat" cmpd="sng" algn="ctr">
                      <a:solidFill>
                        <a:srgbClr val="80808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80808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964749730"/>
                  </a:ext>
                </a:extLst>
              </a:tr>
            </a:tbl>
          </a:graphicData>
        </a:graphic>
      </p:graphicFrame>
    </p:spTree>
    <p:extLst>
      <p:ext uri="{BB962C8B-B14F-4D97-AF65-F5344CB8AC3E}">
        <p14:creationId xmlns:p14="http://schemas.microsoft.com/office/powerpoint/2010/main" val="309501030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id="{9F6ADDF3-32E7-4859-8A04-732C1CCFDB30}"/>
              </a:ext>
            </a:extLst>
          </p:cNvPr>
          <p:cNvGraphicFramePr>
            <a:graphicFrameLocks noGrp="1"/>
          </p:cNvGraphicFramePr>
          <p:nvPr>
            <p:extLst>
              <p:ext uri="{D42A27DB-BD31-4B8C-83A1-F6EECF244321}">
                <p14:modId xmlns:p14="http://schemas.microsoft.com/office/powerpoint/2010/main" val="4026832940"/>
              </p:ext>
            </p:extLst>
          </p:nvPr>
        </p:nvGraphicFramePr>
        <p:xfrm>
          <a:off x="534987" y="1122235"/>
          <a:ext cx="6702425" cy="8286563"/>
        </p:xfrm>
        <a:graphic>
          <a:graphicData uri="http://schemas.openxmlformats.org/drawingml/2006/table">
            <a:tbl>
              <a:tblPr/>
              <a:tblGrid>
                <a:gridCol w="1629155">
                  <a:extLst>
                    <a:ext uri="{9D8B030D-6E8A-4147-A177-3AD203B41FA5}">
                      <a16:colId xmlns:a16="http://schemas.microsoft.com/office/drawing/2014/main" val="571106735"/>
                    </a:ext>
                  </a:extLst>
                </a:gridCol>
                <a:gridCol w="1441399">
                  <a:extLst>
                    <a:ext uri="{9D8B030D-6E8A-4147-A177-3AD203B41FA5}">
                      <a16:colId xmlns:a16="http://schemas.microsoft.com/office/drawing/2014/main" val="428065328"/>
                    </a:ext>
                  </a:extLst>
                </a:gridCol>
                <a:gridCol w="2958545">
                  <a:extLst>
                    <a:ext uri="{9D8B030D-6E8A-4147-A177-3AD203B41FA5}">
                      <a16:colId xmlns:a16="http://schemas.microsoft.com/office/drawing/2014/main" val="1113214494"/>
                    </a:ext>
                  </a:extLst>
                </a:gridCol>
                <a:gridCol w="673326">
                  <a:extLst>
                    <a:ext uri="{9D8B030D-6E8A-4147-A177-3AD203B41FA5}">
                      <a16:colId xmlns:a16="http://schemas.microsoft.com/office/drawing/2014/main" val="2010099673"/>
                    </a:ext>
                  </a:extLst>
                </a:gridCol>
              </a:tblGrid>
              <a:tr h="624915">
                <a:tc>
                  <a:txBody>
                    <a:bodyPr/>
                    <a:lstStyle/>
                    <a:p>
                      <a:pPr marR="0" indent="0" algn="ctr" rtl="0">
                        <a:lnSpc>
                          <a:spcPct val="119000"/>
                        </a:lnSpc>
                        <a:spcBef>
                          <a:spcPts val="0"/>
                        </a:spcBef>
                        <a:spcAft>
                          <a:spcPts val="600"/>
                        </a:spcAft>
                      </a:pPr>
                      <a:r>
                        <a:rPr lang="en-US" sz="1000" kern="1400" dirty="0">
                          <a:ln>
                            <a:noFill/>
                          </a:ln>
                          <a:solidFill>
                            <a:srgbClr val="FFFFFF"/>
                          </a:solidFill>
                          <a:effectLst/>
                          <a:latin typeface="Calibri" panose="020F0502020204030204" pitchFamily="34" charset="0"/>
                        </a:rPr>
                        <a:t>BOOK</a:t>
                      </a:r>
                      <a:endParaRPr lang="en-US" sz="1000" kern="1400" dirty="0">
                        <a:ln>
                          <a:noFill/>
                        </a:ln>
                        <a:solidFill>
                          <a:srgbClr val="000000"/>
                        </a:solidFill>
                        <a:effectLst/>
                        <a:latin typeface="Calibri" panose="020F0502020204030204" pitchFamily="34" charset="0"/>
                      </a:endParaRPr>
                    </a:p>
                  </a:txBody>
                  <a:tcPr marL="35746" marR="35746" marT="35746" marB="35746" anchor="ctr">
                    <a:lnL w="12700" cap="flat" cmpd="sng" algn="ctr">
                      <a:solidFill>
                        <a:srgbClr val="000000"/>
                      </a:solidFill>
                      <a:prstDash val="solid"/>
                      <a:round/>
                      <a:headEnd type="none" w="med" len="med"/>
                      <a:tailEnd type="none" w="med" len="med"/>
                    </a:lnL>
                    <a:lnR w="6350" cap="flat" cmpd="sng" algn="ctr">
                      <a:solidFill>
                        <a:srgbClr val="80808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000000"/>
                    </a:solidFill>
                  </a:tcPr>
                </a:tc>
                <a:tc>
                  <a:txBody>
                    <a:bodyPr/>
                    <a:lstStyle/>
                    <a:p>
                      <a:pPr marR="0" indent="0" algn="ctr" rtl="0">
                        <a:lnSpc>
                          <a:spcPct val="119000"/>
                        </a:lnSpc>
                        <a:spcBef>
                          <a:spcPts val="0"/>
                        </a:spcBef>
                        <a:spcAft>
                          <a:spcPts val="600"/>
                        </a:spcAft>
                      </a:pPr>
                      <a:r>
                        <a:rPr lang="en-US" sz="1000" kern="1400" dirty="0">
                          <a:ln>
                            <a:noFill/>
                          </a:ln>
                          <a:solidFill>
                            <a:srgbClr val="FFFFFF"/>
                          </a:solidFill>
                          <a:effectLst/>
                          <a:latin typeface="Calibri" panose="020F0502020204030204" pitchFamily="34" charset="0"/>
                        </a:rPr>
                        <a:t>AUTHOR</a:t>
                      </a:r>
                      <a:endParaRPr lang="en-US" sz="1000" kern="1400" dirty="0">
                        <a:ln>
                          <a:noFill/>
                        </a:ln>
                        <a:solidFill>
                          <a:srgbClr val="000000"/>
                        </a:solidFill>
                        <a:effectLst/>
                        <a:latin typeface="Calibri" panose="020F0502020204030204" pitchFamily="34" charset="0"/>
                      </a:endParaRPr>
                    </a:p>
                  </a:txBody>
                  <a:tcPr marL="35746" marR="35746" marT="35746" marB="35746"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000000"/>
                    </a:solidFill>
                  </a:tcPr>
                </a:tc>
                <a:tc>
                  <a:txBody>
                    <a:bodyPr/>
                    <a:lstStyle/>
                    <a:p>
                      <a:pPr marR="0" indent="0" algn="ctr" rtl="0">
                        <a:lnSpc>
                          <a:spcPct val="119000"/>
                        </a:lnSpc>
                        <a:spcBef>
                          <a:spcPts val="0"/>
                        </a:spcBef>
                        <a:spcAft>
                          <a:spcPts val="600"/>
                        </a:spcAft>
                      </a:pPr>
                      <a:r>
                        <a:rPr lang="en-US" sz="1000" kern="1400" dirty="0">
                          <a:ln>
                            <a:noFill/>
                          </a:ln>
                          <a:solidFill>
                            <a:srgbClr val="FFFFFF"/>
                          </a:solidFill>
                          <a:effectLst/>
                          <a:latin typeface="Calibri" panose="020F0502020204030204" pitchFamily="34" charset="0"/>
                        </a:rPr>
                        <a:t>DESCRIPTION</a:t>
                      </a:r>
                      <a:endParaRPr lang="en-US" sz="1000" kern="1400" dirty="0">
                        <a:ln>
                          <a:noFill/>
                        </a:ln>
                        <a:solidFill>
                          <a:srgbClr val="000000"/>
                        </a:solidFill>
                        <a:effectLst/>
                        <a:latin typeface="Calibri" panose="020F0502020204030204" pitchFamily="34" charset="0"/>
                      </a:endParaRPr>
                    </a:p>
                  </a:txBody>
                  <a:tcPr marL="35746" marR="35746" marT="35746" marB="35746"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000000"/>
                    </a:solidFill>
                  </a:tcPr>
                </a:tc>
                <a:tc>
                  <a:txBody>
                    <a:bodyPr/>
                    <a:lstStyle/>
                    <a:p>
                      <a:pPr marR="0" indent="0" algn="ctr" rtl="0">
                        <a:lnSpc>
                          <a:spcPct val="119000"/>
                        </a:lnSpc>
                        <a:spcBef>
                          <a:spcPts val="0"/>
                        </a:spcBef>
                        <a:spcAft>
                          <a:spcPts val="600"/>
                        </a:spcAft>
                      </a:pPr>
                      <a:r>
                        <a:rPr lang="en-US" sz="1000" kern="1400" dirty="0">
                          <a:ln>
                            <a:noFill/>
                          </a:ln>
                          <a:solidFill>
                            <a:srgbClr val="FFFFFF"/>
                          </a:solidFill>
                          <a:effectLst/>
                          <a:latin typeface="Calibri" panose="020F0502020204030204" pitchFamily="34" charset="0"/>
                        </a:rPr>
                        <a:t>READING LEVEL</a:t>
                      </a:r>
                      <a:endParaRPr lang="en-US" sz="1000" kern="1400" dirty="0">
                        <a:ln>
                          <a:noFill/>
                        </a:ln>
                        <a:solidFill>
                          <a:srgbClr val="000000"/>
                        </a:solidFill>
                        <a:effectLst/>
                        <a:latin typeface="Calibri" panose="020F0502020204030204" pitchFamily="34" charset="0"/>
                      </a:endParaRPr>
                    </a:p>
                  </a:txBody>
                  <a:tcPr marL="35746" marR="35746" marT="35746" marB="35746" anchor="ctr">
                    <a:lnL w="6350" cap="flat" cmpd="sng" algn="ctr">
                      <a:solidFill>
                        <a:srgbClr val="80808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000000"/>
                    </a:solidFill>
                  </a:tcPr>
                </a:tc>
                <a:extLst>
                  <a:ext uri="{0D108BD9-81ED-4DB2-BD59-A6C34878D82A}">
                    <a16:rowId xmlns:a16="http://schemas.microsoft.com/office/drawing/2014/main" val="1974156458"/>
                  </a:ext>
                </a:extLst>
              </a:tr>
              <a:tr h="451992">
                <a:tc>
                  <a:txBody>
                    <a:bodyPr/>
                    <a:lstStyle/>
                    <a:p>
                      <a:pPr marR="0" indent="0" algn="l" rtl="0">
                        <a:lnSpc>
                          <a:spcPct val="119000"/>
                        </a:lnSpc>
                        <a:spcBef>
                          <a:spcPts val="0"/>
                        </a:spcBef>
                        <a:spcAft>
                          <a:spcPts val="600"/>
                        </a:spcAft>
                      </a:pPr>
                      <a:r>
                        <a:rPr lang="en-US" sz="1100" kern="1400" dirty="0">
                          <a:ln>
                            <a:noFill/>
                          </a:ln>
                          <a:solidFill>
                            <a:srgbClr val="000000"/>
                          </a:solidFill>
                          <a:effectLst/>
                          <a:latin typeface="Calibri" panose="020F0502020204030204" pitchFamily="34" charset="0"/>
                          <a:ea typeface="+mn-ea"/>
                          <a:cs typeface="+mn-cs"/>
                        </a:rPr>
                        <a:t>Betsy-</a:t>
                      </a:r>
                      <a:r>
                        <a:rPr lang="en-US" sz="1100" kern="1400" dirty="0" err="1">
                          <a:ln>
                            <a:noFill/>
                          </a:ln>
                          <a:solidFill>
                            <a:srgbClr val="000000"/>
                          </a:solidFill>
                          <a:effectLst/>
                          <a:latin typeface="Calibri" panose="020F0502020204030204" pitchFamily="34" charset="0"/>
                          <a:ea typeface="+mn-ea"/>
                          <a:cs typeface="+mn-cs"/>
                        </a:rPr>
                        <a:t>Tacy</a:t>
                      </a:r>
                      <a:endParaRPr lang="en-US" sz="1100" kern="1400" dirty="0">
                        <a:ln>
                          <a:noFill/>
                        </a:ln>
                        <a:solidFill>
                          <a:srgbClr val="000000"/>
                        </a:solidFill>
                        <a:effectLst/>
                        <a:latin typeface="Calibri" panose="020F0502020204030204" pitchFamily="34" charset="0"/>
                        <a:ea typeface="+mn-ea"/>
                        <a:cs typeface="+mn-cs"/>
                      </a:endParaRPr>
                    </a:p>
                  </a:txBody>
                  <a:tcPr marL="35746" marR="35746" marT="35746" marB="35746" anchor="ctr">
                    <a:lnL w="12700" cap="flat" cmpd="sng" algn="ctr">
                      <a:solidFill>
                        <a:srgbClr val="00000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tcPr>
                </a:tc>
                <a:tc>
                  <a:txBody>
                    <a:bodyPr/>
                    <a:lstStyle/>
                    <a:p>
                      <a:pPr marR="0" indent="0" algn="l" rtl="0">
                        <a:lnSpc>
                          <a:spcPct val="119000"/>
                        </a:lnSpc>
                        <a:spcBef>
                          <a:spcPts val="0"/>
                        </a:spcBef>
                        <a:spcAft>
                          <a:spcPts val="600"/>
                        </a:spcAft>
                      </a:pPr>
                      <a:r>
                        <a:rPr lang="en-US" sz="1100" kern="1400" dirty="0">
                          <a:ln>
                            <a:noFill/>
                          </a:ln>
                          <a:solidFill>
                            <a:srgbClr val="000000"/>
                          </a:solidFill>
                          <a:effectLst/>
                          <a:latin typeface="Calibri" panose="020F0502020204030204" pitchFamily="34" charset="0"/>
                          <a:ea typeface="+mn-ea"/>
                          <a:cs typeface="+mn-cs"/>
                        </a:rPr>
                        <a:t>Maud Hart Lovelace</a:t>
                      </a:r>
                    </a:p>
                  </a:txBody>
                  <a:tcPr marL="35746" marR="35746" marT="35746" marB="35746"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tcPr>
                </a:tc>
                <a:tc>
                  <a:txBody>
                    <a:bodyPr/>
                    <a:lstStyle/>
                    <a:p>
                      <a:pPr marR="0" indent="0" algn="l" rtl="0">
                        <a:lnSpc>
                          <a:spcPct val="119000"/>
                        </a:lnSpc>
                        <a:spcBef>
                          <a:spcPts val="0"/>
                        </a:spcBef>
                        <a:spcAft>
                          <a:spcPts val="600"/>
                        </a:spcAft>
                      </a:pPr>
                      <a:r>
                        <a:rPr lang="en-US" sz="1100" kern="1400" dirty="0">
                          <a:ln>
                            <a:noFill/>
                          </a:ln>
                          <a:solidFill>
                            <a:srgbClr val="000000"/>
                          </a:solidFill>
                          <a:effectLst/>
                          <a:latin typeface="Calibri" panose="020F0502020204030204" pitchFamily="34" charset="0"/>
                          <a:ea typeface="+mn-ea"/>
                          <a:cs typeface="+mn-cs"/>
                        </a:rPr>
                        <a:t>Betsy and her friends grow up in early 1900’s. 8 books based on author’s childhood experiences.</a:t>
                      </a:r>
                    </a:p>
                  </a:txBody>
                  <a:tcPr marL="35746" marR="35746" marT="35746" marB="35746"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tcPr>
                </a:tc>
                <a:tc>
                  <a:txBody>
                    <a:bodyPr/>
                    <a:lstStyle/>
                    <a:p>
                      <a:pPr marR="0" indent="0" algn="ctr" rtl="0">
                        <a:lnSpc>
                          <a:spcPct val="119000"/>
                        </a:lnSpc>
                        <a:spcBef>
                          <a:spcPts val="0"/>
                        </a:spcBef>
                        <a:spcAft>
                          <a:spcPts val="600"/>
                        </a:spcAft>
                      </a:pPr>
                      <a:r>
                        <a:rPr lang="en-US" sz="1000" kern="1400" dirty="0">
                          <a:ln>
                            <a:noFill/>
                          </a:ln>
                          <a:solidFill>
                            <a:srgbClr val="000000"/>
                          </a:solidFill>
                          <a:effectLst/>
                          <a:latin typeface="Calibri" panose="020F0502020204030204" pitchFamily="34" charset="0"/>
                        </a:rPr>
                        <a:t>4.1-5.9</a:t>
                      </a:r>
                    </a:p>
                  </a:txBody>
                  <a:tcPr marL="35746" marR="35746" marT="35746" marB="35746" anchor="ctr">
                    <a:lnL w="6350" cap="flat" cmpd="sng" algn="ctr">
                      <a:solidFill>
                        <a:srgbClr val="80808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tcPr>
                </a:tc>
                <a:extLst>
                  <a:ext uri="{0D108BD9-81ED-4DB2-BD59-A6C34878D82A}">
                    <a16:rowId xmlns:a16="http://schemas.microsoft.com/office/drawing/2014/main" val="1374836936"/>
                  </a:ext>
                </a:extLst>
              </a:tr>
              <a:tr h="451992">
                <a:tc>
                  <a:txBody>
                    <a:bodyPr/>
                    <a:lstStyle/>
                    <a:p>
                      <a:pPr marR="0" indent="0" algn="l" rtl="0">
                        <a:lnSpc>
                          <a:spcPct val="119000"/>
                        </a:lnSpc>
                        <a:spcBef>
                          <a:spcPts val="0"/>
                        </a:spcBef>
                        <a:spcAft>
                          <a:spcPts val="600"/>
                        </a:spcAft>
                      </a:pPr>
                      <a:r>
                        <a:rPr lang="en-US" sz="1100" kern="1400" dirty="0">
                          <a:ln>
                            <a:noFill/>
                          </a:ln>
                          <a:solidFill>
                            <a:srgbClr val="000000"/>
                          </a:solidFill>
                          <a:effectLst/>
                          <a:latin typeface="Calibri" panose="020F0502020204030204" pitchFamily="34" charset="0"/>
                          <a:ea typeface="+mn-ea"/>
                          <a:cs typeface="+mn-cs"/>
                        </a:rPr>
                        <a:t>The </a:t>
                      </a:r>
                      <a:r>
                        <a:rPr lang="en-US" sz="1100" kern="1400" dirty="0" err="1">
                          <a:ln>
                            <a:noFill/>
                          </a:ln>
                          <a:solidFill>
                            <a:srgbClr val="000000"/>
                          </a:solidFill>
                          <a:effectLst/>
                          <a:latin typeface="Calibri" panose="020F0502020204030204" pitchFamily="34" charset="0"/>
                          <a:ea typeface="+mn-ea"/>
                          <a:cs typeface="+mn-cs"/>
                        </a:rPr>
                        <a:t>Penderwicks</a:t>
                      </a:r>
                      <a:endParaRPr lang="en-US" sz="1100" kern="1400" dirty="0">
                        <a:ln>
                          <a:noFill/>
                        </a:ln>
                        <a:solidFill>
                          <a:srgbClr val="000000"/>
                        </a:solidFill>
                        <a:effectLst/>
                        <a:latin typeface="Calibri" panose="020F0502020204030204" pitchFamily="34" charset="0"/>
                        <a:ea typeface="+mn-ea"/>
                        <a:cs typeface="+mn-cs"/>
                      </a:endParaRPr>
                    </a:p>
                  </a:txBody>
                  <a:tcPr marL="35746" marR="35746" marT="35746" marB="35746" anchor="ctr">
                    <a:lnL w="12700" cap="flat" cmpd="sng" algn="ctr">
                      <a:solidFill>
                        <a:srgbClr val="00000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tcPr>
                </a:tc>
                <a:tc>
                  <a:txBody>
                    <a:bodyPr/>
                    <a:lstStyle/>
                    <a:p>
                      <a:pPr marR="0" indent="0" algn="l" rtl="0">
                        <a:lnSpc>
                          <a:spcPct val="119000"/>
                        </a:lnSpc>
                        <a:spcBef>
                          <a:spcPts val="0"/>
                        </a:spcBef>
                        <a:spcAft>
                          <a:spcPts val="600"/>
                        </a:spcAft>
                      </a:pPr>
                      <a:r>
                        <a:rPr lang="en-US" sz="1100" kern="1400" dirty="0">
                          <a:ln>
                            <a:noFill/>
                          </a:ln>
                          <a:solidFill>
                            <a:srgbClr val="000000"/>
                          </a:solidFill>
                          <a:effectLst/>
                          <a:latin typeface="Calibri" panose="020F0502020204030204" pitchFamily="34" charset="0"/>
                          <a:ea typeface="+mn-ea"/>
                          <a:cs typeface="+mn-cs"/>
                        </a:rPr>
                        <a:t>Jeanne Birdsall</a:t>
                      </a:r>
                    </a:p>
                  </a:txBody>
                  <a:tcPr marL="35746" marR="35746" marT="35746" marB="35746"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tcPr>
                </a:tc>
                <a:tc>
                  <a:txBody>
                    <a:bodyPr/>
                    <a:lstStyle/>
                    <a:p>
                      <a:pPr marR="0" indent="0" algn="l" rtl="0">
                        <a:lnSpc>
                          <a:spcPct val="119000"/>
                        </a:lnSpc>
                        <a:spcBef>
                          <a:spcPts val="0"/>
                        </a:spcBef>
                        <a:spcAft>
                          <a:spcPts val="600"/>
                        </a:spcAft>
                      </a:pPr>
                      <a:r>
                        <a:rPr lang="en-US" sz="1100" kern="1400" dirty="0">
                          <a:ln>
                            <a:noFill/>
                          </a:ln>
                          <a:solidFill>
                            <a:srgbClr val="000000"/>
                          </a:solidFill>
                          <a:effectLst/>
                          <a:latin typeface="Calibri" panose="020F0502020204030204" pitchFamily="34" charset="0"/>
                          <a:ea typeface="+mn-ea"/>
                          <a:cs typeface="+mn-cs"/>
                        </a:rPr>
                        <a:t>A series of five modern classics tell the stories of the refreshing, charming </a:t>
                      </a:r>
                      <a:r>
                        <a:rPr lang="en-US" sz="1100" kern="1400" dirty="0" err="1">
                          <a:ln>
                            <a:noFill/>
                          </a:ln>
                          <a:solidFill>
                            <a:srgbClr val="000000"/>
                          </a:solidFill>
                          <a:effectLst/>
                          <a:latin typeface="Calibri" panose="020F0502020204030204" pitchFamily="34" charset="0"/>
                          <a:ea typeface="+mn-ea"/>
                          <a:cs typeface="+mn-cs"/>
                        </a:rPr>
                        <a:t>Penderwick</a:t>
                      </a:r>
                      <a:r>
                        <a:rPr lang="en-US" sz="1100" kern="1400" dirty="0">
                          <a:ln>
                            <a:noFill/>
                          </a:ln>
                          <a:solidFill>
                            <a:srgbClr val="000000"/>
                          </a:solidFill>
                          <a:effectLst/>
                          <a:latin typeface="Calibri" panose="020F0502020204030204" pitchFamily="34" charset="0"/>
                          <a:ea typeface="+mn-ea"/>
                          <a:cs typeface="+mn-cs"/>
                        </a:rPr>
                        <a:t> family.</a:t>
                      </a:r>
                    </a:p>
                  </a:txBody>
                  <a:tcPr marL="35746" marR="35746" marT="35746" marB="35746"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tcPr>
                </a:tc>
                <a:tc>
                  <a:txBody>
                    <a:bodyPr/>
                    <a:lstStyle/>
                    <a:p>
                      <a:pPr marR="0" indent="0" algn="ctr" rtl="0">
                        <a:lnSpc>
                          <a:spcPct val="119000"/>
                        </a:lnSpc>
                        <a:spcBef>
                          <a:spcPts val="0"/>
                        </a:spcBef>
                        <a:spcAft>
                          <a:spcPts val="600"/>
                        </a:spcAft>
                      </a:pPr>
                      <a:r>
                        <a:rPr lang="en-US" sz="1000" kern="1400" dirty="0">
                          <a:ln>
                            <a:noFill/>
                          </a:ln>
                          <a:solidFill>
                            <a:srgbClr val="000000"/>
                          </a:solidFill>
                          <a:effectLst/>
                          <a:latin typeface="Calibri" panose="020F0502020204030204" pitchFamily="34" charset="0"/>
                        </a:rPr>
                        <a:t>4.7-5.5</a:t>
                      </a:r>
                    </a:p>
                  </a:txBody>
                  <a:tcPr marL="35746" marR="35746" marT="35746" marB="35746" anchor="ctr">
                    <a:lnL w="6350" cap="flat" cmpd="sng" algn="ctr">
                      <a:solidFill>
                        <a:srgbClr val="80808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tcPr>
                </a:tc>
                <a:extLst>
                  <a:ext uri="{0D108BD9-81ED-4DB2-BD59-A6C34878D82A}">
                    <a16:rowId xmlns:a16="http://schemas.microsoft.com/office/drawing/2014/main" val="466759973"/>
                  </a:ext>
                </a:extLst>
              </a:tr>
              <a:tr h="451992">
                <a:tc>
                  <a:txBody>
                    <a:bodyPr/>
                    <a:lstStyle/>
                    <a:p>
                      <a:pPr marR="0" indent="0" algn="l" rtl="0">
                        <a:lnSpc>
                          <a:spcPct val="119000"/>
                        </a:lnSpc>
                        <a:spcBef>
                          <a:spcPts val="0"/>
                        </a:spcBef>
                        <a:spcAft>
                          <a:spcPts val="600"/>
                        </a:spcAft>
                      </a:pPr>
                      <a:r>
                        <a:rPr lang="en-US" sz="1100" kern="1400" dirty="0">
                          <a:ln>
                            <a:noFill/>
                          </a:ln>
                          <a:solidFill>
                            <a:srgbClr val="000000"/>
                          </a:solidFill>
                          <a:effectLst/>
                          <a:latin typeface="Calibri" panose="020F0502020204030204" pitchFamily="34" charset="0"/>
                        </a:rPr>
                        <a:t>Mad Scientists’ Club</a:t>
                      </a:r>
                    </a:p>
                  </a:txBody>
                  <a:tcPr marL="35746" marR="35746" marT="35746" marB="35746" anchor="ctr">
                    <a:lnL w="12700" cap="flat" cmpd="sng" algn="ctr">
                      <a:solidFill>
                        <a:srgbClr val="00000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tcPr>
                </a:tc>
                <a:tc>
                  <a:txBody>
                    <a:bodyPr/>
                    <a:lstStyle/>
                    <a:p>
                      <a:pPr marR="0" indent="0" algn="l" rtl="0">
                        <a:lnSpc>
                          <a:spcPct val="119000"/>
                        </a:lnSpc>
                        <a:spcBef>
                          <a:spcPts val="0"/>
                        </a:spcBef>
                        <a:spcAft>
                          <a:spcPts val="600"/>
                        </a:spcAft>
                      </a:pPr>
                      <a:r>
                        <a:rPr lang="en-US" sz="1100" kern="1400" dirty="0">
                          <a:ln>
                            <a:noFill/>
                          </a:ln>
                          <a:solidFill>
                            <a:srgbClr val="000000"/>
                          </a:solidFill>
                          <a:effectLst/>
                          <a:latin typeface="Calibri" panose="020F0502020204030204" pitchFamily="34" charset="0"/>
                        </a:rPr>
                        <a:t>Bertrand R. Brinley</a:t>
                      </a:r>
                    </a:p>
                  </a:txBody>
                  <a:tcPr marL="35746" marR="35746" marT="35746" marB="35746"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tcPr>
                </a:tc>
                <a:tc>
                  <a:txBody>
                    <a:bodyPr/>
                    <a:lstStyle/>
                    <a:p>
                      <a:pPr marL="0" marR="0" indent="0" algn="l" defTabSz="777240" rtl="0" eaLnBrk="1" latinLnBrk="0" hangingPunct="1">
                        <a:lnSpc>
                          <a:spcPct val="119000"/>
                        </a:lnSpc>
                        <a:spcBef>
                          <a:spcPts val="0"/>
                        </a:spcBef>
                        <a:spcAft>
                          <a:spcPts val="600"/>
                        </a:spcAft>
                      </a:pPr>
                      <a:r>
                        <a:rPr lang="en-US" sz="1100" kern="1400" dirty="0">
                          <a:ln>
                            <a:noFill/>
                          </a:ln>
                          <a:solidFill>
                            <a:srgbClr val="000000"/>
                          </a:solidFill>
                          <a:effectLst/>
                          <a:latin typeface="Calibri" panose="020F0502020204030204" pitchFamily="34" charset="0"/>
                          <a:ea typeface="+mn-ea"/>
                          <a:cs typeface="+mn-cs"/>
                        </a:rPr>
                        <a:t>In this series of four books from the 1960s, boys apply technology and science solutions to their wacky ideas.</a:t>
                      </a:r>
                    </a:p>
                  </a:txBody>
                  <a:tcPr marL="35746" marR="35746" marT="35746" marB="35746"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tcPr>
                </a:tc>
                <a:tc>
                  <a:txBody>
                    <a:bodyPr/>
                    <a:lstStyle/>
                    <a:p>
                      <a:pPr marR="0" indent="0" algn="ctr" rtl="0">
                        <a:lnSpc>
                          <a:spcPct val="119000"/>
                        </a:lnSpc>
                        <a:spcBef>
                          <a:spcPts val="0"/>
                        </a:spcBef>
                        <a:spcAft>
                          <a:spcPts val="600"/>
                        </a:spcAft>
                      </a:pPr>
                      <a:r>
                        <a:rPr lang="en-US" sz="1000" kern="1400" dirty="0">
                          <a:ln>
                            <a:noFill/>
                          </a:ln>
                          <a:solidFill>
                            <a:srgbClr val="000000"/>
                          </a:solidFill>
                          <a:effectLst/>
                          <a:latin typeface="Calibri" panose="020F0502020204030204" pitchFamily="34" charset="0"/>
                        </a:rPr>
                        <a:t>5.1</a:t>
                      </a:r>
                    </a:p>
                  </a:txBody>
                  <a:tcPr marL="35746" marR="35746" marT="35746" marB="35746" anchor="ctr">
                    <a:lnL w="6350" cap="flat" cmpd="sng" algn="ctr">
                      <a:solidFill>
                        <a:srgbClr val="80808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tcPr>
                </a:tc>
                <a:extLst>
                  <a:ext uri="{0D108BD9-81ED-4DB2-BD59-A6C34878D82A}">
                    <a16:rowId xmlns:a16="http://schemas.microsoft.com/office/drawing/2014/main" val="431508894"/>
                  </a:ext>
                </a:extLst>
              </a:tr>
              <a:tr h="451992">
                <a:tc>
                  <a:txBody>
                    <a:bodyPr/>
                    <a:lstStyle/>
                    <a:p>
                      <a:pPr marR="0" indent="0" algn="l" rtl="0">
                        <a:lnSpc>
                          <a:spcPct val="119000"/>
                        </a:lnSpc>
                        <a:spcBef>
                          <a:spcPts val="0"/>
                        </a:spcBef>
                        <a:spcAft>
                          <a:spcPts val="600"/>
                        </a:spcAft>
                      </a:pPr>
                      <a:r>
                        <a:rPr lang="en-US" sz="1100" kern="1400" dirty="0">
                          <a:ln>
                            <a:noFill/>
                          </a:ln>
                          <a:solidFill>
                            <a:srgbClr val="000000"/>
                          </a:solidFill>
                          <a:effectLst/>
                          <a:latin typeface="Calibri" panose="020F0502020204030204" pitchFamily="34" charset="0"/>
                        </a:rPr>
                        <a:t>The </a:t>
                      </a:r>
                      <a:r>
                        <a:rPr lang="en-US" sz="1100" kern="1400" dirty="0" err="1">
                          <a:ln>
                            <a:noFill/>
                          </a:ln>
                          <a:solidFill>
                            <a:srgbClr val="000000"/>
                          </a:solidFill>
                          <a:effectLst/>
                          <a:latin typeface="Calibri" panose="020F0502020204030204" pitchFamily="34" charset="0"/>
                        </a:rPr>
                        <a:t>Moffats</a:t>
                      </a:r>
                      <a:endParaRPr lang="en-US" sz="1100" kern="1400" dirty="0">
                        <a:ln>
                          <a:noFill/>
                        </a:ln>
                        <a:solidFill>
                          <a:srgbClr val="000000"/>
                        </a:solidFill>
                        <a:effectLst/>
                        <a:latin typeface="Calibri" panose="020F0502020204030204" pitchFamily="34" charset="0"/>
                      </a:endParaRPr>
                    </a:p>
                  </a:txBody>
                  <a:tcPr marL="35746" marR="35746" marT="35746" marB="35746" anchor="ctr">
                    <a:lnL w="12700" cap="flat" cmpd="sng" algn="ctr">
                      <a:solidFill>
                        <a:srgbClr val="00000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tcPr>
                </a:tc>
                <a:tc>
                  <a:txBody>
                    <a:bodyPr/>
                    <a:lstStyle/>
                    <a:p>
                      <a:pPr marR="0" indent="0" algn="l" rtl="0">
                        <a:lnSpc>
                          <a:spcPct val="119000"/>
                        </a:lnSpc>
                        <a:spcBef>
                          <a:spcPts val="0"/>
                        </a:spcBef>
                        <a:spcAft>
                          <a:spcPts val="600"/>
                        </a:spcAft>
                      </a:pPr>
                      <a:r>
                        <a:rPr lang="en-US" sz="1100" kern="1400" dirty="0">
                          <a:ln>
                            <a:noFill/>
                          </a:ln>
                          <a:solidFill>
                            <a:srgbClr val="000000"/>
                          </a:solidFill>
                          <a:effectLst/>
                          <a:latin typeface="Calibri" panose="020F0502020204030204" pitchFamily="34" charset="0"/>
                        </a:rPr>
                        <a:t>Eleanor Estes</a:t>
                      </a:r>
                    </a:p>
                  </a:txBody>
                  <a:tcPr marL="35746" marR="35746" marT="35746" marB="35746"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tcPr>
                </a:tc>
                <a:tc>
                  <a:txBody>
                    <a:bodyPr/>
                    <a:lstStyle/>
                    <a:p>
                      <a:pPr marL="0" marR="0" indent="0" algn="l" defTabSz="777240" rtl="0" eaLnBrk="1" latinLnBrk="0" hangingPunct="1">
                        <a:lnSpc>
                          <a:spcPct val="119000"/>
                        </a:lnSpc>
                        <a:spcBef>
                          <a:spcPts val="0"/>
                        </a:spcBef>
                        <a:spcAft>
                          <a:spcPts val="600"/>
                        </a:spcAft>
                      </a:pPr>
                      <a:r>
                        <a:rPr lang="en-US" sz="1100" kern="1400" dirty="0">
                          <a:ln>
                            <a:noFill/>
                          </a:ln>
                          <a:solidFill>
                            <a:srgbClr val="000000"/>
                          </a:solidFill>
                          <a:effectLst/>
                          <a:latin typeface="Calibri" panose="020F0502020204030204" pitchFamily="34" charset="0"/>
                          <a:ea typeface="+mn-ea"/>
                          <a:cs typeface="+mn-cs"/>
                        </a:rPr>
                        <a:t>These four old-fashioned stories are set in Connecticut in World War I.</a:t>
                      </a:r>
                    </a:p>
                  </a:txBody>
                  <a:tcPr marL="35746" marR="35746" marT="35746" marB="35746"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tcPr>
                </a:tc>
                <a:tc>
                  <a:txBody>
                    <a:bodyPr/>
                    <a:lstStyle/>
                    <a:p>
                      <a:pPr marR="0" indent="0" algn="ctr" rtl="0">
                        <a:lnSpc>
                          <a:spcPct val="119000"/>
                        </a:lnSpc>
                        <a:spcBef>
                          <a:spcPts val="0"/>
                        </a:spcBef>
                        <a:spcAft>
                          <a:spcPts val="600"/>
                        </a:spcAft>
                      </a:pPr>
                      <a:r>
                        <a:rPr lang="en-US" sz="1000" kern="1400" dirty="0">
                          <a:ln>
                            <a:noFill/>
                          </a:ln>
                          <a:solidFill>
                            <a:srgbClr val="000000"/>
                          </a:solidFill>
                          <a:effectLst/>
                          <a:latin typeface="Calibri" panose="020F0502020204030204" pitchFamily="34" charset="0"/>
                        </a:rPr>
                        <a:t>5.2</a:t>
                      </a:r>
                    </a:p>
                  </a:txBody>
                  <a:tcPr marL="35746" marR="35746" marT="35746" marB="35746" anchor="ctr">
                    <a:lnL w="6350" cap="flat" cmpd="sng" algn="ctr">
                      <a:solidFill>
                        <a:srgbClr val="80808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tcPr>
                </a:tc>
                <a:extLst>
                  <a:ext uri="{0D108BD9-81ED-4DB2-BD59-A6C34878D82A}">
                    <a16:rowId xmlns:a16="http://schemas.microsoft.com/office/drawing/2014/main" val="2952835058"/>
                  </a:ext>
                </a:extLst>
              </a:tr>
              <a:tr h="451992">
                <a:tc>
                  <a:txBody>
                    <a:bodyPr/>
                    <a:lstStyle/>
                    <a:p>
                      <a:pPr marR="0" indent="0" algn="l" rtl="0">
                        <a:lnSpc>
                          <a:spcPct val="119000"/>
                        </a:lnSpc>
                        <a:spcBef>
                          <a:spcPts val="0"/>
                        </a:spcBef>
                        <a:spcAft>
                          <a:spcPts val="600"/>
                        </a:spcAft>
                      </a:pPr>
                      <a:r>
                        <a:rPr lang="en-US" sz="1100" kern="1400" dirty="0" err="1">
                          <a:ln>
                            <a:noFill/>
                          </a:ln>
                          <a:solidFill>
                            <a:srgbClr val="000000"/>
                          </a:solidFill>
                          <a:effectLst/>
                          <a:latin typeface="Calibri" panose="020F0502020204030204" pitchFamily="34" charset="0"/>
                          <a:ea typeface="+mn-ea"/>
                          <a:cs typeface="+mn-cs"/>
                        </a:rPr>
                        <a:t>Vanderbeekers</a:t>
                      </a:r>
                      <a:r>
                        <a:rPr lang="en-US" sz="1100" kern="1400" dirty="0">
                          <a:ln>
                            <a:noFill/>
                          </a:ln>
                          <a:solidFill>
                            <a:srgbClr val="000000"/>
                          </a:solidFill>
                          <a:effectLst/>
                          <a:latin typeface="Calibri" panose="020F0502020204030204" pitchFamily="34" charset="0"/>
                          <a:ea typeface="+mn-ea"/>
                          <a:cs typeface="+mn-cs"/>
                        </a:rPr>
                        <a:t> of 141</a:t>
                      </a:r>
                      <a:r>
                        <a:rPr lang="en-US" sz="1100" kern="1400" baseline="30000" dirty="0">
                          <a:ln>
                            <a:noFill/>
                          </a:ln>
                          <a:solidFill>
                            <a:srgbClr val="000000"/>
                          </a:solidFill>
                          <a:effectLst/>
                          <a:latin typeface="Calibri" panose="020F0502020204030204" pitchFamily="34" charset="0"/>
                          <a:ea typeface="+mn-ea"/>
                          <a:cs typeface="+mn-cs"/>
                        </a:rPr>
                        <a:t>st</a:t>
                      </a:r>
                      <a:r>
                        <a:rPr lang="en-US" sz="1100" kern="1400" dirty="0">
                          <a:ln>
                            <a:noFill/>
                          </a:ln>
                          <a:solidFill>
                            <a:srgbClr val="000000"/>
                          </a:solidFill>
                          <a:effectLst/>
                          <a:latin typeface="Calibri" panose="020F0502020204030204" pitchFamily="34" charset="0"/>
                          <a:ea typeface="+mn-ea"/>
                          <a:cs typeface="+mn-cs"/>
                        </a:rPr>
                        <a:t> Street</a:t>
                      </a:r>
                    </a:p>
                  </a:txBody>
                  <a:tcPr marL="35746" marR="35746" marT="35746" marB="35746" anchor="ctr">
                    <a:lnL w="12700" cap="flat" cmpd="sng" algn="ctr">
                      <a:solidFill>
                        <a:srgbClr val="00000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tcPr>
                </a:tc>
                <a:tc>
                  <a:txBody>
                    <a:bodyPr/>
                    <a:lstStyle/>
                    <a:p>
                      <a:pPr marR="0" indent="0" algn="l" rtl="0">
                        <a:lnSpc>
                          <a:spcPct val="119000"/>
                        </a:lnSpc>
                        <a:spcBef>
                          <a:spcPts val="0"/>
                        </a:spcBef>
                        <a:spcAft>
                          <a:spcPts val="600"/>
                        </a:spcAft>
                      </a:pPr>
                      <a:r>
                        <a:rPr lang="en-US" sz="1100" kern="1400" dirty="0">
                          <a:ln>
                            <a:noFill/>
                          </a:ln>
                          <a:solidFill>
                            <a:srgbClr val="000000"/>
                          </a:solidFill>
                          <a:effectLst/>
                          <a:latin typeface="Calibri" panose="020F0502020204030204" pitchFamily="34" charset="0"/>
                          <a:ea typeface="+mn-ea"/>
                          <a:cs typeface="+mn-cs"/>
                        </a:rPr>
                        <a:t>Karina Yan Glaser</a:t>
                      </a:r>
                    </a:p>
                  </a:txBody>
                  <a:tcPr marL="35746" marR="35746" marT="35746" marB="35746"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tcPr>
                </a:tc>
                <a:tc>
                  <a:txBody>
                    <a:bodyPr/>
                    <a:lstStyle/>
                    <a:p>
                      <a:pPr marR="0" indent="0" algn="l" rtl="0">
                        <a:lnSpc>
                          <a:spcPct val="119000"/>
                        </a:lnSpc>
                        <a:spcBef>
                          <a:spcPts val="0"/>
                        </a:spcBef>
                        <a:spcAft>
                          <a:spcPts val="600"/>
                        </a:spcAft>
                      </a:pPr>
                      <a:r>
                        <a:rPr lang="en-US" sz="1100" kern="1400" dirty="0">
                          <a:ln>
                            <a:noFill/>
                          </a:ln>
                          <a:solidFill>
                            <a:srgbClr val="000000"/>
                          </a:solidFill>
                          <a:effectLst/>
                          <a:latin typeface="Calibri" panose="020F0502020204030204" pitchFamily="34" charset="0"/>
                          <a:ea typeface="+mn-ea"/>
                          <a:cs typeface="+mn-cs"/>
                        </a:rPr>
                        <a:t>This heartwarming set of three books narrates the efforts of a large family to keep their beautiful brownstone in New York City.</a:t>
                      </a:r>
                    </a:p>
                  </a:txBody>
                  <a:tcPr marL="35746" marR="35746" marT="35746" marB="35746"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tcPr>
                </a:tc>
                <a:tc>
                  <a:txBody>
                    <a:bodyPr/>
                    <a:lstStyle/>
                    <a:p>
                      <a:pPr marR="0" indent="0" algn="ctr" rtl="0">
                        <a:lnSpc>
                          <a:spcPct val="119000"/>
                        </a:lnSpc>
                        <a:spcBef>
                          <a:spcPts val="0"/>
                        </a:spcBef>
                        <a:spcAft>
                          <a:spcPts val="600"/>
                        </a:spcAft>
                      </a:pPr>
                      <a:r>
                        <a:rPr lang="en-US" sz="1000" kern="1400" dirty="0">
                          <a:ln>
                            <a:noFill/>
                          </a:ln>
                          <a:solidFill>
                            <a:srgbClr val="000000"/>
                          </a:solidFill>
                          <a:effectLst/>
                          <a:latin typeface="Calibri" panose="020F0502020204030204" pitchFamily="34" charset="0"/>
                        </a:rPr>
                        <a:t>5.3</a:t>
                      </a:r>
                    </a:p>
                  </a:txBody>
                  <a:tcPr marL="35746" marR="35746" marT="35746" marB="35746" anchor="ctr">
                    <a:lnL w="6350" cap="flat" cmpd="sng" algn="ctr">
                      <a:solidFill>
                        <a:srgbClr val="80808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tcPr>
                </a:tc>
                <a:extLst>
                  <a:ext uri="{0D108BD9-81ED-4DB2-BD59-A6C34878D82A}">
                    <a16:rowId xmlns:a16="http://schemas.microsoft.com/office/drawing/2014/main" val="2710287018"/>
                  </a:ext>
                </a:extLst>
              </a:tr>
              <a:tr h="451992">
                <a:tc>
                  <a:txBody>
                    <a:bodyPr/>
                    <a:lstStyle/>
                    <a:p>
                      <a:pPr marR="0" indent="0" algn="l" rtl="0">
                        <a:lnSpc>
                          <a:spcPct val="119000"/>
                        </a:lnSpc>
                        <a:spcBef>
                          <a:spcPts val="0"/>
                        </a:spcBef>
                        <a:spcAft>
                          <a:spcPts val="600"/>
                        </a:spcAft>
                      </a:pPr>
                      <a:r>
                        <a:rPr lang="en-US" sz="1100" kern="1400" dirty="0">
                          <a:ln>
                            <a:noFill/>
                          </a:ln>
                          <a:solidFill>
                            <a:srgbClr val="000000"/>
                          </a:solidFill>
                          <a:effectLst/>
                          <a:latin typeface="Calibri" panose="020F0502020204030204" pitchFamily="34" charset="0"/>
                        </a:rPr>
                        <a:t>Henry Reed</a:t>
                      </a:r>
                    </a:p>
                  </a:txBody>
                  <a:tcPr marL="35746" marR="35746" marT="35746" marB="35746" anchor="ctr">
                    <a:lnL w="12700" cap="flat" cmpd="sng" algn="ctr">
                      <a:solidFill>
                        <a:srgbClr val="00000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tcPr>
                </a:tc>
                <a:tc>
                  <a:txBody>
                    <a:bodyPr/>
                    <a:lstStyle/>
                    <a:p>
                      <a:pPr marR="0" indent="0" algn="l" rtl="0">
                        <a:lnSpc>
                          <a:spcPct val="119000"/>
                        </a:lnSpc>
                        <a:spcBef>
                          <a:spcPts val="0"/>
                        </a:spcBef>
                        <a:spcAft>
                          <a:spcPts val="600"/>
                        </a:spcAft>
                      </a:pPr>
                      <a:r>
                        <a:rPr lang="en-US" sz="1100" kern="1400" dirty="0">
                          <a:ln>
                            <a:noFill/>
                          </a:ln>
                          <a:solidFill>
                            <a:srgbClr val="000000"/>
                          </a:solidFill>
                          <a:effectLst/>
                          <a:latin typeface="Calibri" panose="020F0502020204030204" pitchFamily="34" charset="0"/>
                        </a:rPr>
                        <a:t>Keith Robertson</a:t>
                      </a:r>
                    </a:p>
                  </a:txBody>
                  <a:tcPr marL="35746" marR="35746" marT="35746" marB="35746"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tcPr>
                </a:tc>
                <a:tc>
                  <a:txBody>
                    <a:bodyPr/>
                    <a:lstStyle/>
                    <a:p>
                      <a:pPr marL="0" marR="0" indent="0" algn="l" defTabSz="777240" rtl="0" eaLnBrk="1" latinLnBrk="0" hangingPunct="1">
                        <a:lnSpc>
                          <a:spcPct val="119000"/>
                        </a:lnSpc>
                        <a:spcBef>
                          <a:spcPts val="0"/>
                        </a:spcBef>
                        <a:spcAft>
                          <a:spcPts val="600"/>
                        </a:spcAft>
                      </a:pPr>
                      <a:r>
                        <a:rPr lang="en-US" sz="1100" kern="1400" dirty="0">
                          <a:ln>
                            <a:noFill/>
                          </a:ln>
                          <a:solidFill>
                            <a:srgbClr val="000000"/>
                          </a:solidFill>
                          <a:effectLst/>
                          <a:latin typeface="Calibri" panose="020F0502020204030204" pitchFamily="34" charset="0"/>
                          <a:ea typeface="+mn-ea"/>
                          <a:cs typeface="+mn-cs"/>
                        </a:rPr>
                        <a:t>A boy finds creative ways to make money in this series of five books.</a:t>
                      </a:r>
                    </a:p>
                  </a:txBody>
                  <a:tcPr marL="35746" marR="35746" marT="35746" marB="35746"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tcPr>
                </a:tc>
                <a:tc>
                  <a:txBody>
                    <a:bodyPr/>
                    <a:lstStyle/>
                    <a:p>
                      <a:pPr marR="0" indent="0" algn="ctr" rtl="0">
                        <a:lnSpc>
                          <a:spcPct val="119000"/>
                        </a:lnSpc>
                        <a:spcBef>
                          <a:spcPts val="0"/>
                        </a:spcBef>
                        <a:spcAft>
                          <a:spcPts val="600"/>
                        </a:spcAft>
                      </a:pPr>
                      <a:r>
                        <a:rPr lang="en-US" sz="1000" kern="1400" dirty="0">
                          <a:ln>
                            <a:noFill/>
                          </a:ln>
                          <a:solidFill>
                            <a:srgbClr val="000000"/>
                          </a:solidFill>
                          <a:effectLst/>
                          <a:latin typeface="Calibri" panose="020F0502020204030204" pitchFamily="34" charset="0"/>
                        </a:rPr>
                        <a:t>5.1-5.6</a:t>
                      </a:r>
                    </a:p>
                  </a:txBody>
                  <a:tcPr marL="35746" marR="35746" marT="35746" marB="35746" anchor="ctr">
                    <a:lnL w="6350" cap="flat" cmpd="sng" algn="ctr">
                      <a:solidFill>
                        <a:srgbClr val="80808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tcPr>
                </a:tc>
                <a:extLst>
                  <a:ext uri="{0D108BD9-81ED-4DB2-BD59-A6C34878D82A}">
                    <a16:rowId xmlns:a16="http://schemas.microsoft.com/office/drawing/2014/main" val="2574176245"/>
                  </a:ext>
                </a:extLst>
              </a:tr>
              <a:tr h="451992">
                <a:tc>
                  <a:txBody>
                    <a:bodyPr/>
                    <a:lstStyle/>
                    <a:p>
                      <a:pPr marR="0" indent="0" algn="l" rtl="0">
                        <a:lnSpc>
                          <a:spcPct val="119000"/>
                        </a:lnSpc>
                        <a:spcBef>
                          <a:spcPts val="0"/>
                        </a:spcBef>
                        <a:spcAft>
                          <a:spcPts val="600"/>
                        </a:spcAft>
                      </a:pPr>
                      <a:r>
                        <a:rPr lang="en-US" sz="1100" kern="1400" dirty="0">
                          <a:ln>
                            <a:noFill/>
                          </a:ln>
                          <a:solidFill>
                            <a:srgbClr val="000000"/>
                          </a:solidFill>
                          <a:effectLst/>
                          <a:latin typeface="Calibri" panose="020F0502020204030204" pitchFamily="34" charset="0"/>
                        </a:rPr>
                        <a:t>Black Stallion </a:t>
                      </a:r>
                    </a:p>
                  </a:txBody>
                  <a:tcPr marL="35746" marR="35746" marT="35746" marB="35746" anchor="ctr">
                    <a:lnL w="12700" cap="flat" cmpd="sng" algn="ctr">
                      <a:solidFill>
                        <a:srgbClr val="00000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tcPr>
                </a:tc>
                <a:tc>
                  <a:txBody>
                    <a:bodyPr/>
                    <a:lstStyle/>
                    <a:p>
                      <a:pPr marR="0" indent="0" algn="l" rtl="0">
                        <a:lnSpc>
                          <a:spcPct val="119000"/>
                        </a:lnSpc>
                        <a:spcBef>
                          <a:spcPts val="0"/>
                        </a:spcBef>
                        <a:spcAft>
                          <a:spcPts val="600"/>
                        </a:spcAft>
                      </a:pPr>
                      <a:r>
                        <a:rPr lang="en-US" sz="1100" kern="1400" dirty="0">
                          <a:ln>
                            <a:noFill/>
                          </a:ln>
                          <a:solidFill>
                            <a:srgbClr val="000000"/>
                          </a:solidFill>
                          <a:effectLst/>
                          <a:latin typeface="Calibri" panose="020F0502020204030204" pitchFamily="34" charset="0"/>
                        </a:rPr>
                        <a:t>Walter Farley</a:t>
                      </a:r>
                    </a:p>
                  </a:txBody>
                  <a:tcPr marL="35746" marR="35746" marT="35746" marB="35746"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tcPr>
                </a:tc>
                <a:tc>
                  <a:txBody>
                    <a:bodyPr/>
                    <a:lstStyle/>
                    <a:p>
                      <a:pPr marL="0" marR="0" indent="0" algn="l" defTabSz="777240" rtl="0" eaLnBrk="1" latinLnBrk="0" hangingPunct="1">
                        <a:lnSpc>
                          <a:spcPct val="119000"/>
                        </a:lnSpc>
                        <a:spcBef>
                          <a:spcPts val="0"/>
                        </a:spcBef>
                        <a:spcAft>
                          <a:spcPts val="600"/>
                        </a:spcAft>
                      </a:pPr>
                      <a:r>
                        <a:rPr lang="en-US" sz="1100" kern="1400" dirty="0">
                          <a:ln>
                            <a:noFill/>
                          </a:ln>
                          <a:solidFill>
                            <a:srgbClr val="000000"/>
                          </a:solidFill>
                          <a:effectLst/>
                          <a:latin typeface="Calibri" panose="020F0502020204030204" pitchFamily="34" charset="0"/>
                          <a:ea typeface="+mn-ea"/>
                          <a:cs typeface="+mn-cs"/>
                        </a:rPr>
                        <a:t>If you like stories about horse races, you’ll like these.</a:t>
                      </a:r>
                    </a:p>
                  </a:txBody>
                  <a:tcPr marL="35746" marR="35746" marT="35746" marB="35746"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tcPr>
                </a:tc>
                <a:tc>
                  <a:txBody>
                    <a:bodyPr/>
                    <a:lstStyle/>
                    <a:p>
                      <a:pPr marR="0" indent="0" algn="ctr" rtl="0">
                        <a:lnSpc>
                          <a:spcPct val="119000"/>
                        </a:lnSpc>
                        <a:spcBef>
                          <a:spcPts val="0"/>
                        </a:spcBef>
                        <a:spcAft>
                          <a:spcPts val="600"/>
                        </a:spcAft>
                      </a:pPr>
                      <a:r>
                        <a:rPr lang="en-US" sz="1000" kern="1400" dirty="0">
                          <a:ln>
                            <a:noFill/>
                          </a:ln>
                          <a:solidFill>
                            <a:srgbClr val="000000"/>
                          </a:solidFill>
                          <a:effectLst/>
                          <a:latin typeface="Calibri" panose="020F0502020204030204" pitchFamily="34" charset="0"/>
                        </a:rPr>
                        <a:t>5.1-6.9</a:t>
                      </a:r>
                    </a:p>
                  </a:txBody>
                  <a:tcPr marL="35746" marR="35746" marT="35746" marB="35746" anchor="ctr">
                    <a:lnL w="6350" cap="flat" cmpd="sng" algn="ctr">
                      <a:solidFill>
                        <a:srgbClr val="80808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tcPr>
                </a:tc>
                <a:extLst>
                  <a:ext uri="{0D108BD9-81ED-4DB2-BD59-A6C34878D82A}">
                    <a16:rowId xmlns:a16="http://schemas.microsoft.com/office/drawing/2014/main" val="3246459915"/>
                  </a:ext>
                </a:extLst>
              </a:tr>
              <a:tr h="451992">
                <a:tc>
                  <a:txBody>
                    <a:bodyPr/>
                    <a:lstStyle/>
                    <a:p>
                      <a:pPr marR="0" indent="0" algn="l" rtl="0">
                        <a:lnSpc>
                          <a:spcPct val="119000"/>
                        </a:lnSpc>
                        <a:spcBef>
                          <a:spcPts val="0"/>
                        </a:spcBef>
                        <a:spcAft>
                          <a:spcPts val="600"/>
                        </a:spcAft>
                      </a:pPr>
                      <a:r>
                        <a:rPr lang="en-US" sz="1100" kern="1400" dirty="0">
                          <a:ln>
                            <a:noFill/>
                          </a:ln>
                          <a:solidFill>
                            <a:srgbClr val="000000"/>
                          </a:solidFill>
                          <a:effectLst/>
                          <a:latin typeface="Calibri" panose="020F0502020204030204" pitchFamily="34" charset="0"/>
                        </a:rPr>
                        <a:t>Mary Poppins</a:t>
                      </a:r>
                    </a:p>
                  </a:txBody>
                  <a:tcPr marL="35746" marR="35746" marT="35746" marB="35746" anchor="ctr">
                    <a:lnL w="12700" cap="flat" cmpd="sng" algn="ctr">
                      <a:solidFill>
                        <a:srgbClr val="00000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tcPr>
                </a:tc>
                <a:tc>
                  <a:txBody>
                    <a:bodyPr/>
                    <a:lstStyle/>
                    <a:p>
                      <a:pPr marR="0" indent="0" algn="l" rtl="0">
                        <a:lnSpc>
                          <a:spcPct val="119000"/>
                        </a:lnSpc>
                        <a:spcBef>
                          <a:spcPts val="0"/>
                        </a:spcBef>
                        <a:spcAft>
                          <a:spcPts val="600"/>
                        </a:spcAft>
                      </a:pPr>
                      <a:r>
                        <a:rPr lang="en-US" sz="1100" kern="1400" dirty="0">
                          <a:ln>
                            <a:noFill/>
                          </a:ln>
                          <a:solidFill>
                            <a:srgbClr val="000000"/>
                          </a:solidFill>
                          <a:effectLst/>
                          <a:latin typeface="Calibri" panose="020F0502020204030204" pitchFamily="34" charset="0"/>
                        </a:rPr>
                        <a:t>P. L. Travers</a:t>
                      </a:r>
                    </a:p>
                  </a:txBody>
                  <a:tcPr marL="35746" marR="35746" marT="35746" marB="35746"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tcPr>
                </a:tc>
                <a:tc>
                  <a:txBody>
                    <a:bodyPr/>
                    <a:lstStyle/>
                    <a:p>
                      <a:pPr marL="0" marR="0" indent="0" algn="l" defTabSz="777240" rtl="0" eaLnBrk="1" latinLnBrk="0" hangingPunct="1">
                        <a:lnSpc>
                          <a:spcPct val="119000"/>
                        </a:lnSpc>
                        <a:spcBef>
                          <a:spcPts val="0"/>
                        </a:spcBef>
                        <a:spcAft>
                          <a:spcPts val="600"/>
                        </a:spcAft>
                      </a:pPr>
                      <a:r>
                        <a:rPr lang="en-US" sz="1100" kern="1400" dirty="0">
                          <a:ln>
                            <a:noFill/>
                          </a:ln>
                          <a:solidFill>
                            <a:srgbClr val="000000"/>
                          </a:solidFill>
                          <a:effectLst/>
                          <a:latin typeface="Calibri" panose="020F0502020204030204" pitchFamily="34" charset="0"/>
                          <a:ea typeface="+mn-ea"/>
                          <a:cs typeface="+mn-cs"/>
                        </a:rPr>
                        <a:t>There are four books in this series about the most famous nanny in the world.</a:t>
                      </a:r>
                    </a:p>
                  </a:txBody>
                  <a:tcPr marL="35746" marR="35746" marT="35746" marB="35746"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tcPr>
                </a:tc>
                <a:tc>
                  <a:txBody>
                    <a:bodyPr/>
                    <a:lstStyle/>
                    <a:p>
                      <a:pPr marR="0" indent="0" algn="ctr" rtl="0">
                        <a:lnSpc>
                          <a:spcPct val="119000"/>
                        </a:lnSpc>
                        <a:spcBef>
                          <a:spcPts val="0"/>
                        </a:spcBef>
                        <a:spcAft>
                          <a:spcPts val="600"/>
                        </a:spcAft>
                      </a:pPr>
                      <a:r>
                        <a:rPr lang="en-US" sz="1000" kern="1400" dirty="0">
                          <a:ln>
                            <a:noFill/>
                          </a:ln>
                          <a:solidFill>
                            <a:srgbClr val="000000"/>
                          </a:solidFill>
                          <a:effectLst/>
                          <a:latin typeface="Calibri" panose="020F0502020204030204" pitchFamily="34" charset="0"/>
                        </a:rPr>
                        <a:t>5.1-6.0</a:t>
                      </a:r>
                    </a:p>
                  </a:txBody>
                  <a:tcPr marL="35746" marR="35746" marT="35746" marB="35746" anchor="ctr">
                    <a:lnL w="6350" cap="flat" cmpd="sng" algn="ctr">
                      <a:solidFill>
                        <a:srgbClr val="80808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tcPr>
                </a:tc>
                <a:extLst>
                  <a:ext uri="{0D108BD9-81ED-4DB2-BD59-A6C34878D82A}">
                    <a16:rowId xmlns:a16="http://schemas.microsoft.com/office/drawing/2014/main" val="765731668"/>
                  </a:ext>
                </a:extLst>
              </a:tr>
              <a:tr h="451992">
                <a:tc>
                  <a:txBody>
                    <a:bodyPr/>
                    <a:lstStyle/>
                    <a:p>
                      <a:pPr marR="0" indent="0" algn="l" rtl="0">
                        <a:lnSpc>
                          <a:spcPct val="119000"/>
                        </a:lnSpc>
                        <a:spcBef>
                          <a:spcPts val="0"/>
                        </a:spcBef>
                        <a:spcAft>
                          <a:spcPts val="600"/>
                        </a:spcAft>
                      </a:pPr>
                      <a:r>
                        <a:rPr lang="en-US" sz="1100" kern="1400" dirty="0">
                          <a:ln>
                            <a:noFill/>
                          </a:ln>
                          <a:solidFill>
                            <a:srgbClr val="000000"/>
                          </a:solidFill>
                          <a:effectLst/>
                          <a:latin typeface="Calibri" panose="020F0502020204030204" pitchFamily="34" charset="0"/>
                        </a:rPr>
                        <a:t>All of a Kind Family</a:t>
                      </a:r>
                    </a:p>
                  </a:txBody>
                  <a:tcPr marL="35746" marR="35746" marT="35746" marB="35746" anchor="ctr">
                    <a:lnL w="12700" cap="flat" cmpd="sng" algn="ctr">
                      <a:solidFill>
                        <a:srgbClr val="00000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tcPr>
                </a:tc>
                <a:tc>
                  <a:txBody>
                    <a:bodyPr/>
                    <a:lstStyle/>
                    <a:p>
                      <a:pPr marR="0" indent="0" algn="l" rtl="0">
                        <a:lnSpc>
                          <a:spcPct val="119000"/>
                        </a:lnSpc>
                        <a:spcBef>
                          <a:spcPts val="0"/>
                        </a:spcBef>
                        <a:spcAft>
                          <a:spcPts val="600"/>
                        </a:spcAft>
                      </a:pPr>
                      <a:r>
                        <a:rPr lang="en-US" sz="1100" kern="1400" dirty="0">
                          <a:ln>
                            <a:noFill/>
                          </a:ln>
                          <a:solidFill>
                            <a:srgbClr val="000000"/>
                          </a:solidFill>
                          <a:effectLst/>
                          <a:latin typeface="Calibri" panose="020F0502020204030204" pitchFamily="34" charset="0"/>
                        </a:rPr>
                        <a:t>Sidney Taylor</a:t>
                      </a:r>
                    </a:p>
                  </a:txBody>
                  <a:tcPr marL="35746" marR="35746" marT="35746" marB="35746"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tcPr>
                </a:tc>
                <a:tc>
                  <a:txBody>
                    <a:bodyPr/>
                    <a:lstStyle/>
                    <a:p>
                      <a:pPr marL="0" marR="0" indent="0" algn="l" defTabSz="777240" rtl="0" eaLnBrk="1" latinLnBrk="0" hangingPunct="1">
                        <a:lnSpc>
                          <a:spcPct val="119000"/>
                        </a:lnSpc>
                        <a:spcBef>
                          <a:spcPts val="0"/>
                        </a:spcBef>
                        <a:spcAft>
                          <a:spcPts val="600"/>
                        </a:spcAft>
                      </a:pPr>
                      <a:r>
                        <a:rPr lang="en-US" sz="1100" kern="1400" dirty="0">
                          <a:ln>
                            <a:noFill/>
                          </a:ln>
                          <a:solidFill>
                            <a:srgbClr val="000000"/>
                          </a:solidFill>
                          <a:effectLst/>
                          <a:latin typeface="Calibri" panose="020F0502020204030204" pitchFamily="34" charset="0"/>
                          <a:ea typeface="+mn-ea"/>
                          <a:cs typeface="+mn-cs"/>
                        </a:rPr>
                        <a:t>Five stories describe a large, Jewish family in 1915 New York City.</a:t>
                      </a:r>
                    </a:p>
                  </a:txBody>
                  <a:tcPr marL="35746" marR="35746" marT="35746" marB="35746"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tcPr>
                </a:tc>
                <a:tc>
                  <a:txBody>
                    <a:bodyPr/>
                    <a:lstStyle/>
                    <a:p>
                      <a:pPr marR="0" indent="0" algn="ctr" rtl="0">
                        <a:lnSpc>
                          <a:spcPct val="119000"/>
                        </a:lnSpc>
                        <a:spcBef>
                          <a:spcPts val="0"/>
                        </a:spcBef>
                        <a:spcAft>
                          <a:spcPts val="600"/>
                        </a:spcAft>
                      </a:pPr>
                      <a:r>
                        <a:rPr lang="en-US" sz="1000" kern="1400" dirty="0">
                          <a:ln>
                            <a:noFill/>
                          </a:ln>
                          <a:solidFill>
                            <a:srgbClr val="000000"/>
                          </a:solidFill>
                          <a:effectLst/>
                          <a:latin typeface="Calibri" panose="020F0502020204030204" pitchFamily="34" charset="0"/>
                        </a:rPr>
                        <a:t>5.5</a:t>
                      </a:r>
                    </a:p>
                  </a:txBody>
                  <a:tcPr marL="35746" marR="35746" marT="35746" marB="35746" anchor="ctr">
                    <a:lnL w="6350" cap="flat" cmpd="sng" algn="ctr">
                      <a:solidFill>
                        <a:srgbClr val="80808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tcPr>
                </a:tc>
                <a:extLst>
                  <a:ext uri="{0D108BD9-81ED-4DB2-BD59-A6C34878D82A}">
                    <a16:rowId xmlns:a16="http://schemas.microsoft.com/office/drawing/2014/main" val="2147333370"/>
                  </a:ext>
                </a:extLst>
              </a:tr>
              <a:tr h="451992">
                <a:tc>
                  <a:txBody>
                    <a:bodyPr/>
                    <a:lstStyle/>
                    <a:p>
                      <a:pPr marR="0" indent="0" algn="l" rtl="0">
                        <a:lnSpc>
                          <a:spcPct val="119000"/>
                        </a:lnSpc>
                        <a:spcBef>
                          <a:spcPts val="0"/>
                        </a:spcBef>
                        <a:spcAft>
                          <a:spcPts val="600"/>
                        </a:spcAft>
                      </a:pPr>
                      <a:r>
                        <a:rPr lang="en-US" sz="1100" kern="1400" dirty="0">
                          <a:ln>
                            <a:noFill/>
                          </a:ln>
                          <a:solidFill>
                            <a:srgbClr val="000000"/>
                          </a:solidFill>
                          <a:effectLst/>
                          <a:latin typeface="Calibri" panose="020F0502020204030204" pitchFamily="34" charset="0"/>
                        </a:rPr>
                        <a:t>Big Red</a:t>
                      </a:r>
                    </a:p>
                  </a:txBody>
                  <a:tcPr marL="35746" marR="35746" marT="35746" marB="35746" anchor="ctr">
                    <a:lnL w="12700" cap="flat" cmpd="sng" algn="ctr">
                      <a:solidFill>
                        <a:srgbClr val="00000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tcPr>
                </a:tc>
                <a:tc>
                  <a:txBody>
                    <a:bodyPr/>
                    <a:lstStyle/>
                    <a:p>
                      <a:pPr marR="0" indent="0" algn="l" rtl="0">
                        <a:lnSpc>
                          <a:spcPct val="119000"/>
                        </a:lnSpc>
                        <a:spcBef>
                          <a:spcPts val="0"/>
                        </a:spcBef>
                        <a:spcAft>
                          <a:spcPts val="600"/>
                        </a:spcAft>
                      </a:pPr>
                      <a:r>
                        <a:rPr lang="en-US" sz="1100" kern="1400" dirty="0">
                          <a:ln>
                            <a:noFill/>
                          </a:ln>
                          <a:solidFill>
                            <a:srgbClr val="000000"/>
                          </a:solidFill>
                          <a:effectLst/>
                          <a:latin typeface="Calibri" panose="020F0502020204030204" pitchFamily="34" charset="0"/>
                        </a:rPr>
                        <a:t>Jim </a:t>
                      </a:r>
                      <a:r>
                        <a:rPr lang="en-US" sz="1100" kern="1400" dirty="0" err="1">
                          <a:ln>
                            <a:noFill/>
                          </a:ln>
                          <a:solidFill>
                            <a:srgbClr val="000000"/>
                          </a:solidFill>
                          <a:effectLst/>
                          <a:latin typeface="Calibri" panose="020F0502020204030204" pitchFamily="34" charset="0"/>
                        </a:rPr>
                        <a:t>Kjelgaard</a:t>
                      </a:r>
                      <a:endParaRPr lang="en-US" sz="1100" kern="1400" dirty="0">
                        <a:ln>
                          <a:noFill/>
                        </a:ln>
                        <a:solidFill>
                          <a:srgbClr val="000000"/>
                        </a:solidFill>
                        <a:effectLst/>
                        <a:latin typeface="Calibri" panose="020F0502020204030204" pitchFamily="34" charset="0"/>
                      </a:endParaRPr>
                    </a:p>
                  </a:txBody>
                  <a:tcPr marL="35746" marR="35746" marT="35746" marB="35746"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tcPr>
                </a:tc>
                <a:tc>
                  <a:txBody>
                    <a:bodyPr/>
                    <a:lstStyle/>
                    <a:p>
                      <a:pPr marL="0" marR="0" indent="0" algn="l" defTabSz="777240" rtl="0" eaLnBrk="1" latinLnBrk="0" hangingPunct="1">
                        <a:lnSpc>
                          <a:spcPct val="119000"/>
                        </a:lnSpc>
                        <a:spcBef>
                          <a:spcPts val="0"/>
                        </a:spcBef>
                        <a:spcAft>
                          <a:spcPts val="600"/>
                        </a:spcAft>
                      </a:pPr>
                      <a:r>
                        <a:rPr lang="en-US" sz="1100" kern="1400" dirty="0">
                          <a:ln>
                            <a:noFill/>
                          </a:ln>
                          <a:solidFill>
                            <a:srgbClr val="000000"/>
                          </a:solidFill>
                          <a:effectLst/>
                          <a:latin typeface="Calibri" panose="020F0502020204030204" pitchFamily="34" charset="0"/>
                          <a:ea typeface="+mn-ea"/>
                          <a:cs typeface="+mn-cs"/>
                        </a:rPr>
                        <a:t>This is a series of 3 books about a boy who loves his Irish Setter.</a:t>
                      </a:r>
                    </a:p>
                  </a:txBody>
                  <a:tcPr marL="35746" marR="35746" marT="35746" marB="35746"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tcPr>
                </a:tc>
                <a:tc>
                  <a:txBody>
                    <a:bodyPr/>
                    <a:lstStyle/>
                    <a:p>
                      <a:pPr marR="0" indent="0" algn="ctr" rtl="0">
                        <a:lnSpc>
                          <a:spcPct val="119000"/>
                        </a:lnSpc>
                        <a:spcBef>
                          <a:spcPts val="0"/>
                        </a:spcBef>
                        <a:spcAft>
                          <a:spcPts val="600"/>
                        </a:spcAft>
                      </a:pPr>
                      <a:r>
                        <a:rPr lang="en-US" sz="1000" kern="1400" dirty="0">
                          <a:ln>
                            <a:noFill/>
                          </a:ln>
                          <a:solidFill>
                            <a:srgbClr val="000000"/>
                          </a:solidFill>
                          <a:effectLst/>
                          <a:latin typeface="Calibri" panose="020F0502020204030204" pitchFamily="34" charset="0"/>
                        </a:rPr>
                        <a:t>5.6-6.6</a:t>
                      </a:r>
                    </a:p>
                  </a:txBody>
                  <a:tcPr marL="35746" marR="35746" marT="35746" marB="35746" anchor="ctr">
                    <a:lnL w="6350" cap="flat" cmpd="sng" algn="ctr">
                      <a:solidFill>
                        <a:srgbClr val="80808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tcPr>
                </a:tc>
                <a:extLst>
                  <a:ext uri="{0D108BD9-81ED-4DB2-BD59-A6C34878D82A}">
                    <a16:rowId xmlns:a16="http://schemas.microsoft.com/office/drawing/2014/main" val="3195422941"/>
                  </a:ext>
                </a:extLst>
              </a:tr>
              <a:tr h="451992">
                <a:tc>
                  <a:txBody>
                    <a:bodyPr/>
                    <a:lstStyle/>
                    <a:p>
                      <a:pPr marR="0" indent="0" algn="l" rtl="0">
                        <a:lnSpc>
                          <a:spcPct val="119000"/>
                        </a:lnSpc>
                        <a:spcBef>
                          <a:spcPts val="0"/>
                        </a:spcBef>
                        <a:spcAft>
                          <a:spcPts val="600"/>
                        </a:spcAft>
                      </a:pPr>
                      <a:r>
                        <a:rPr lang="en-US" sz="1100" kern="1400" dirty="0">
                          <a:ln>
                            <a:noFill/>
                          </a:ln>
                          <a:solidFill>
                            <a:srgbClr val="000000"/>
                          </a:solidFill>
                          <a:effectLst/>
                          <a:latin typeface="Calibri" panose="020F0502020204030204" pitchFamily="34" charset="0"/>
                        </a:rPr>
                        <a:t>Hitler Time Trilogy</a:t>
                      </a:r>
                    </a:p>
                  </a:txBody>
                  <a:tcPr marL="35746" marR="35746" marT="35746" marB="35746" anchor="ctr">
                    <a:lnL w="12700" cap="flat" cmpd="sng" algn="ctr">
                      <a:solidFill>
                        <a:srgbClr val="00000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tcPr>
                </a:tc>
                <a:tc>
                  <a:txBody>
                    <a:bodyPr/>
                    <a:lstStyle/>
                    <a:p>
                      <a:pPr marR="0" indent="0" algn="l" rtl="0">
                        <a:lnSpc>
                          <a:spcPct val="119000"/>
                        </a:lnSpc>
                        <a:spcBef>
                          <a:spcPts val="0"/>
                        </a:spcBef>
                        <a:spcAft>
                          <a:spcPts val="600"/>
                        </a:spcAft>
                      </a:pPr>
                      <a:r>
                        <a:rPr lang="en-US" sz="1100" kern="1400" dirty="0">
                          <a:ln>
                            <a:noFill/>
                          </a:ln>
                          <a:solidFill>
                            <a:srgbClr val="000000"/>
                          </a:solidFill>
                          <a:effectLst/>
                          <a:latin typeface="Calibri" panose="020F0502020204030204" pitchFamily="34" charset="0"/>
                        </a:rPr>
                        <a:t>Judith Kerr</a:t>
                      </a:r>
                    </a:p>
                  </a:txBody>
                  <a:tcPr marL="35746" marR="35746" marT="35746" marB="35746"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tcPr>
                </a:tc>
                <a:tc>
                  <a:txBody>
                    <a:bodyPr/>
                    <a:lstStyle/>
                    <a:p>
                      <a:pPr marL="0" marR="0" indent="0" algn="l" defTabSz="777240" rtl="0" eaLnBrk="1" latinLnBrk="0" hangingPunct="1">
                        <a:lnSpc>
                          <a:spcPct val="119000"/>
                        </a:lnSpc>
                        <a:spcBef>
                          <a:spcPts val="0"/>
                        </a:spcBef>
                        <a:spcAft>
                          <a:spcPts val="600"/>
                        </a:spcAft>
                      </a:pPr>
                      <a:r>
                        <a:rPr lang="en-US" sz="1100" kern="1400" dirty="0">
                          <a:ln>
                            <a:noFill/>
                          </a:ln>
                          <a:solidFill>
                            <a:srgbClr val="000000"/>
                          </a:solidFill>
                          <a:effectLst/>
                          <a:latin typeface="Calibri" panose="020F0502020204030204" pitchFamily="34" charset="0"/>
                          <a:ea typeface="+mn-ea"/>
                          <a:cs typeface="+mn-cs"/>
                        </a:rPr>
                        <a:t>This series, opening in Europe in 1930’s, offers child appropriate introductions to heavy historical topics.</a:t>
                      </a:r>
                    </a:p>
                  </a:txBody>
                  <a:tcPr marL="35746" marR="35746" marT="35746" marB="35746"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tcPr>
                </a:tc>
                <a:tc>
                  <a:txBody>
                    <a:bodyPr/>
                    <a:lstStyle/>
                    <a:p>
                      <a:pPr marR="0" indent="0" algn="ctr" rtl="0">
                        <a:lnSpc>
                          <a:spcPct val="119000"/>
                        </a:lnSpc>
                        <a:spcBef>
                          <a:spcPts val="0"/>
                        </a:spcBef>
                        <a:spcAft>
                          <a:spcPts val="600"/>
                        </a:spcAft>
                      </a:pPr>
                      <a:r>
                        <a:rPr lang="en-US" sz="1000" kern="1400" dirty="0">
                          <a:ln>
                            <a:noFill/>
                          </a:ln>
                          <a:solidFill>
                            <a:srgbClr val="000000"/>
                          </a:solidFill>
                          <a:effectLst/>
                          <a:latin typeface="Calibri" panose="020F0502020204030204" pitchFamily="34" charset="0"/>
                        </a:rPr>
                        <a:t>5.7</a:t>
                      </a:r>
                    </a:p>
                  </a:txBody>
                  <a:tcPr marL="35746" marR="35746" marT="35746" marB="35746" anchor="ctr">
                    <a:lnL w="6350" cap="flat" cmpd="sng" algn="ctr">
                      <a:solidFill>
                        <a:srgbClr val="80808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tcPr>
                </a:tc>
                <a:extLst>
                  <a:ext uri="{0D108BD9-81ED-4DB2-BD59-A6C34878D82A}">
                    <a16:rowId xmlns:a16="http://schemas.microsoft.com/office/drawing/2014/main" val="2152576280"/>
                  </a:ext>
                </a:extLst>
              </a:tr>
              <a:tr h="451992">
                <a:tc>
                  <a:txBody>
                    <a:bodyPr/>
                    <a:lstStyle/>
                    <a:p>
                      <a:pPr marR="0" indent="0" algn="l" rtl="0">
                        <a:lnSpc>
                          <a:spcPct val="119000"/>
                        </a:lnSpc>
                        <a:spcBef>
                          <a:spcPts val="0"/>
                        </a:spcBef>
                        <a:spcAft>
                          <a:spcPts val="600"/>
                        </a:spcAft>
                      </a:pPr>
                      <a:r>
                        <a:rPr lang="en-US" sz="1100" kern="1400" dirty="0">
                          <a:ln>
                            <a:noFill/>
                          </a:ln>
                          <a:solidFill>
                            <a:srgbClr val="000000"/>
                          </a:solidFill>
                          <a:effectLst/>
                          <a:latin typeface="Calibri" panose="020F0502020204030204" pitchFamily="34" charset="0"/>
                        </a:rPr>
                        <a:t>Little Britches Series</a:t>
                      </a:r>
                    </a:p>
                  </a:txBody>
                  <a:tcPr marL="35746" marR="35746" marT="35746" marB="35746" anchor="ctr">
                    <a:lnL w="12700" cap="flat" cmpd="sng" algn="ctr">
                      <a:solidFill>
                        <a:srgbClr val="00000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tcPr>
                </a:tc>
                <a:tc>
                  <a:txBody>
                    <a:bodyPr/>
                    <a:lstStyle/>
                    <a:p>
                      <a:pPr marR="0" indent="0" algn="l" rtl="0">
                        <a:lnSpc>
                          <a:spcPct val="119000"/>
                        </a:lnSpc>
                        <a:spcBef>
                          <a:spcPts val="0"/>
                        </a:spcBef>
                        <a:spcAft>
                          <a:spcPts val="600"/>
                        </a:spcAft>
                      </a:pPr>
                      <a:r>
                        <a:rPr lang="en-US" sz="1100" kern="1400" dirty="0">
                          <a:ln>
                            <a:noFill/>
                          </a:ln>
                          <a:solidFill>
                            <a:srgbClr val="000000"/>
                          </a:solidFill>
                          <a:effectLst/>
                          <a:latin typeface="Calibri" panose="020F0502020204030204" pitchFamily="34" charset="0"/>
                        </a:rPr>
                        <a:t>Ralph Moody</a:t>
                      </a:r>
                    </a:p>
                  </a:txBody>
                  <a:tcPr marL="35746" marR="35746" marT="35746" marB="35746"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tcPr>
                </a:tc>
                <a:tc>
                  <a:txBody>
                    <a:bodyPr/>
                    <a:lstStyle/>
                    <a:p>
                      <a:pPr marL="0" marR="0" indent="0" algn="l" defTabSz="777240" rtl="0" eaLnBrk="1" latinLnBrk="0" hangingPunct="1">
                        <a:lnSpc>
                          <a:spcPct val="119000"/>
                        </a:lnSpc>
                        <a:spcBef>
                          <a:spcPts val="0"/>
                        </a:spcBef>
                        <a:spcAft>
                          <a:spcPts val="600"/>
                        </a:spcAft>
                      </a:pPr>
                      <a:r>
                        <a:rPr lang="en-US" sz="1100" kern="1400" dirty="0">
                          <a:ln>
                            <a:noFill/>
                          </a:ln>
                          <a:solidFill>
                            <a:srgbClr val="000000"/>
                          </a:solidFill>
                          <a:effectLst/>
                          <a:latin typeface="Calibri" panose="020F0502020204030204" pitchFamily="34" charset="0"/>
                          <a:ea typeface="+mn-ea"/>
                          <a:cs typeface="+mn-cs"/>
                        </a:rPr>
                        <a:t>Ralph and his family overcome hardships of Colorado ranching with creativity and grit. Based on recollections from author’s childhood.</a:t>
                      </a:r>
                    </a:p>
                  </a:txBody>
                  <a:tcPr marL="35746" marR="35746" marT="35746" marB="35746"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tcPr>
                </a:tc>
                <a:tc>
                  <a:txBody>
                    <a:bodyPr/>
                    <a:lstStyle/>
                    <a:p>
                      <a:pPr marR="0" indent="0" algn="ctr" rtl="0">
                        <a:lnSpc>
                          <a:spcPct val="119000"/>
                        </a:lnSpc>
                        <a:spcBef>
                          <a:spcPts val="0"/>
                        </a:spcBef>
                        <a:spcAft>
                          <a:spcPts val="600"/>
                        </a:spcAft>
                      </a:pPr>
                      <a:r>
                        <a:rPr lang="en-US" sz="1000" kern="1400" dirty="0">
                          <a:ln>
                            <a:noFill/>
                          </a:ln>
                          <a:solidFill>
                            <a:srgbClr val="000000"/>
                          </a:solidFill>
                          <a:effectLst/>
                          <a:latin typeface="Calibri" panose="020F0502020204030204" pitchFamily="34" charset="0"/>
                        </a:rPr>
                        <a:t>5.3-8.0</a:t>
                      </a:r>
                    </a:p>
                  </a:txBody>
                  <a:tcPr marL="35746" marR="35746" marT="35746" marB="35746" anchor="ctr">
                    <a:lnL w="6350" cap="flat" cmpd="sng" algn="ctr">
                      <a:solidFill>
                        <a:srgbClr val="80808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tcPr>
                </a:tc>
                <a:extLst>
                  <a:ext uri="{0D108BD9-81ED-4DB2-BD59-A6C34878D82A}">
                    <a16:rowId xmlns:a16="http://schemas.microsoft.com/office/drawing/2014/main" val="1739874335"/>
                  </a:ext>
                </a:extLst>
              </a:tr>
              <a:tr h="451992">
                <a:tc>
                  <a:txBody>
                    <a:bodyPr/>
                    <a:lstStyle/>
                    <a:p>
                      <a:pPr marR="0" indent="0" algn="l" rtl="0">
                        <a:lnSpc>
                          <a:spcPct val="119000"/>
                        </a:lnSpc>
                        <a:spcBef>
                          <a:spcPts val="0"/>
                        </a:spcBef>
                        <a:spcAft>
                          <a:spcPts val="600"/>
                        </a:spcAft>
                      </a:pPr>
                      <a:r>
                        <a:rPr lang="en-US" sz="1100" kern="1400" dirty="0">
                          <a:ln>
                            <a:noFill/>
                          </a:ln>
                          <a:solidFill>
                            <a:srgbClr val="000000"/>
                          </a:solidFill>
                          <a:effectLst/>
                          <a:latin typeface="Calibri" panose="020F0502020204030204" pitchFamily="34" charset="0"/>
                        </a:rPr>
                        <a:t>The Mysterious Benedict Society</a:t>
                      </a:r>
                    </a:p>
                  </a:txBody>
                  <a:tcPr marL="35746" marR="35746" marT="35746" marB="35746" anchor="ctr">
                    <a:lnL w="12700" cap="flat" cmpd="sng" algn="ctr">
                      <a:solidFill>
                        <a:srgbClr val="00000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tcPr>
                </a:tc>
                <a:tc>
                  <a:txBody>
                    <a:bodyPr/>
                    <a:lstStyle/>
                    <a:p>
                      <a:pPr marR="0" indent="0" algn="l" rtl="0">
                        <a:lnSpc>
                          <a:spcPct val="119000"/>
                        </a:lnSpc>
                        <a:spcBef>
                          <a:spcPts val="0"/>
                        </a:spcBef>
                        <a:spcAft>
                          <a:spcPts val="600"/>
                        </a:spcAft>
                      </a:pPr>
                      <a:r>
                        <a:rPr lang="en-US" sz="1100" kern="1400" dirty="0">
                          <a:ln>
                            <a:noFill/>
                          </a:ln>
                          <a:solidFill>
                            <a:srgbClr val="000000"/>
                          </a:solidFill>
                          <a:effectLst/>
                          <a:latin typeface="Calibri" panose="020F0502020204030204" pitchFamily="34" charset="0"/>
                        </a:rPr>
                        <a:t>Trenton Lee Stewart</a:t>
                      </a:r>
                    </a:p>
                  </a:txBody>
                  <a:tcPr marL="35746" marR="35746" marT="35746" marB="35746"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tcPr>
                </a:tc>
                <a:tc>
                  <a:txBody>
                    <a:bodyPr/>
                    <a:lstStyle/>
                    <a:p>
                      <a:pPr marL="0" marR="0" indent="0" algn="l" defTabSz="777240" rtl="0" eaLnBrk="1" latinLnBrk="0" hangingPunct="1">
                        <a:lnSpc>
                          <a:spcPct val="119000"/>
                        </a:lnSpc>
                        <a:spcBef>
                          <a:spcPts val="0"/>
                        </a:spcBef>
                        <a:spcAft>
                          <a:spcPts val="600"/>
                        </a:spcAft>
                      </a:pPr>
                      <a:r>
                        <a:rPr lang="en-US" sz="1100" kern="1400" dirty="0">
                          <a:ln>
                            <a:noFill/>
                          </a:ln>
                          <a:solidFill>
                            <a:srgbClr val="000000"/>
                          </a:solidFill>
                          <a:effectLst/>
                          <a:latin typeface="Calibri" panose="020F0502020204030204" pitchFamily="34" charset="0"/>
                          <a:ea typeface="+mn-ea"/>
                          <a:cs typeface="+mn-cs"/>
                        </a:rPr>
                        <a:t>4 books about gifted children who face strange perils together.</a:t>
                      </a:r>
                    </a:p>
                  </a:txBody>
                  <a:tcPr marL="35746" marR="35746" marT="35746" marB="35746"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tcPr>
                </a:tc>
                <a:tc>
                  <a:txBody>
                    <a:bodyPr/>
                    <a:lstStyle/>
                    <a:p>
                      <a:pPr marR="0" indent="0" algn="ctr" rtl="0">
                        <a:lnSpc>
                          <a:spcPct val="119000"/>
                        </a:lnSpc>
                        <a:spcBef>
                          <a:spcPts val="0"/>
                        </a:spcBef>
                        <a:spcAft>
                          <a:spcPts val="600"/>
                        </a:spcAft>
                      </a:pPr>
                      <a:r>
                        <a:rPr lang="en-US" sz="1000" kern="1400" dirty="0">
                          <a:ln>
                            <a:noFill/>
                          </a:ln>
                          <a:solidFill>
                            <a:srgbClr val="000000"/>
                          </a:solidFill>
                          <a:effectLst/>
                          <a:latin typeface="Calibri" panose="020F0502020204030204" pitchFamily="34" charset="0"/>
                        </a:rPr>
                        <a:t>5.9-6.3</a:t>
                      </a:r>
                    </a:p>
                  </a:txBody>
                  <a:tcPr marL="35746" marR="35746" marT="35746" marB="35746" anchor="ctr">
                    <a:lnL w="6350" cap="flat" cmpd="sng" algn="ctr">
                      <a:solidFill>
                        <a:srgbClr val="80808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tcPr>
                </a:tc>
                <a:extLst>
                  <a:ext uri="{0D108BD9-81ED-4DB2-BD59-A6C34878D82A}">
                    <a16:rowId xmlns:a16="http://schemas.microsoft.com/office/drawing/2014/main" val="393024743"/>
                  </a:ext>
                </a:extLst>
              </a:tr>
              <a:tr h="451992">
                <a:tc>
                  <a:txBody>
                    <a:bodyPr/>
                    <a:lstStyle/>
                    <a:p>
                      <a:pPr marR="0" indent="0" algn="l" rtl="0">
                        <a:lnSpc>
                          <a:spcPct val="119000"/>
                        </a:lnSpc>
                        <a:spcBef>
                          <a:spcPts val="0"/>
                        </a:spcBef>
                        <a:spcAft>
                          <a:spcPts val="600"/>
                        </a:spcAft>
                      </a:pPr>
                      <a:r>
                        <a:rPr lang="en-US" sz="1100" kern="1400" dirty="0">
                          <a:ln>
                            <a:noFill/>
                          </a:ln>
                          <a:solidFill>
                            <a:srgbClr val="000000"/>
                          </a:solidFill>
                          <a:effectLst/>
                          <a:latin typeface="Calibri" panose="020F0502020204030204" pitchFamily="34" charset="0"/>
                        </a:rPr>
                        <a:t>Swallows and Amazons</a:t>
                      </a:r>
                    </a:p>
                  </a:txBody>
                  <a:tcPr marL="35746" marR="35746" marT="35746" marB="35746" anchor="ctr">
                    <a:lnL w="12700" cap="flat" cmpd="sng" algn="ctr">
                      <a:solidFill>
                        <a:srgbClr val="00000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tcPr>
                </a:tc>
                <a:tc>
                  <a:txBody>
                    <a:bodyPr/>
                    <a:lstStyle/>
                    <a:p>
                      <a:pPr marR="0" indent="0" algn="l" rtl="0">
                        <a:lnSpc>
                          <a:spcPct val="119000"/>
                        </a:lnSpc>
                        <a:spcBef>
                          <a:spcPts val="0"/>
                        </a:spcBef>
                        <a:spcAft>
                          <a:spcPts val="600"/>
                        </a:spcAft>
                      </a:pPr>
                      <a:r>
                        <a:rPr lang="en-US" sz="1100" kern="1400" dirty="0">
                          <a:ln>
                            <a:noFill/>
                          </a:ln>
                          <a:solidFill>
                            <a:srgbClr val="000000"/>
                          </a:solidFill>
                          <a:effectLst/>
                          <a:latin typeface="Calibri" panose="020F0502020204030204" pitchFamily="34" charset="0"/>
                        </a:rPr>
                        <a:t>Arthur </a:t>
                      </a:r>
                      <a:r>
                        <a:rPr lang="en-US" sz="1100" kern="1400" dirty="0" err="1">
                          <a:ln>
                            <a:noFill/>
                          </a:ln>
                          <a:solidFill>
                            <a:srgbClr val="000000"/>
                          </a:solidFill>
                          <a:effectLst/>
                          <a:latin typeface="Calibri" panose="020F0502020204030204" pitchFamily="34" charset="0"/>
                        </a:rPr>
                        <a:t>Ransome</a:t>
                      </a:r>
                      <a:endParaRPr lang="en-US" sz="1100" kern="1400" dirty="0">
                        <a:ln>
                          <a:noFill/>
                        </a:ln>
                        <a:solidFill>
                          <a:srgbClr val="000000"/>
                        </a:solidFill>
                        <a:effectLst/>
                        <a:latin typeface="Calibri" panose="020F0502020204030204" pitchFamily="34" charset="0"/>
                      </a:endParaRPr>
                    </a:p>
                  </a:txBody>
                  <a:tcPr marL="35746" marR="35746" marT="35746" marB="35746"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tcPr>
                </a:tc>
                <a:tc>
                  <a:txBody>
                    <a:bodyPr/>
                    <a:lstStyle/>
                    <a:p>
                      <a:pPr marL="0" marR="0" indent="0" algn="l" defTabSz="777240" rtl="0" eaLnBrk="1" latinLnBrk="0" hangingPunct="1">
                        <a:lnSpc>
                          <a:spcPct val="119000"/>
                        </a:lnSpc>
                        <a:spcBef>
                          <a:spcPts val="0"/>
                        </a:spcBef>
                        <a:spcAft>
                          <a:spcPts val="600"/>
                        </a:spcAft>
                      </a:pPr>
                      <a:r>
                        <a:rPr lang="en-US" sz="1100" kern="1400" dirty="0">
                          <a:ln>
                            <a:noFill/>
                          </a:ln>
                          <a:solidFill>
                            <a:srgbClr val="000000"/>
                          </a:solidFill>
                          <a:effectLst/>
                          <a:latin typeface="Calibri" panose="020F0502020204030204" pitchFamily="34" charset="0"/>
                          <a:ea typeface="+mn-ea"/>
                          <a:cs typeface="+mn-cs"/>
                        </a:rPr>
                        <a:t>A series of twelve books about a group of children who love outdoor adventures and sailing.</a:t>
                      </a:r>
                    </a:p>
                  </a:txBody>
                  <a:tcPr marL="35746" marR="35746" marT="35746" marB="35746"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tcPr>
                </a:tc>
                <a:tc>
                  <a:txBody>
                    <a:bodyPr/>
                    <a:lstStyle/>
                    <a:p>
                      <a:pPr marR="0" indent="0" algn="ctr" rtl="0">
                        <a:lnSpc>
                          <a:spcPct val="119000"/>
                        </a:lnSpc>
                        <a:spcBef>
                          <a:spcPts val="0"/>
                        </a:spcBef>
                        <a:spcAft>
                          <a:spcPts val="600"/>
                        </a:spcAft>
                      </a:pPr>
                      <a:r>
                        <a:rPr lang="en-US" sz="1000" kern="1400" dirty="0">
                          <a:ln>
                            <a:noFill/>
                          </a:ln>
                          <a:solidFill>
                            <a:srgbClr val="000000"/>
                          </a:solidFill>
                          <a:effectLst/>
                          <a:latin typeface="Calibri" panose="020F0502020204030204" pitchFamily="34" charset="0"/>
                        </a:rPr>
                        <a:t>5.6-6.6</a:t>
                      </a:r>
                    </a:p>
                  </a:txBody>
                  <a:tcPr marL="35746" marR="35746" marT="35746" marB="35746" anchor="ctr">
                    <a:lnL w="6350" cap="flat" cmpd="sng" algn="ctr">
                      <a:solidFill>
                        <a:srgbClr val="80808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tcPr>
                </a:tc>
                <a:extLst>
                  <a:ext uri="{0D108BD9-81ED-4DB2-BD59-A6C34878D82A}">
                    <a16:rowId xmlns:a16="http://schemas.microsoft.com/office/drawing/2014/main" val="835281763"/>
                  </a:ext>
                </a:extLst>
              </a:tr>
              <a:tr h="451992">
                <a:tc>
                  <a:txBody>
                    <a:bodyPr/>
                    <a:lstStyle/>
                    <a:p>
                      <a:pPr marR="0" indent="0" algn="l" rtl="0">
                        <a:lnSpc>
                          <a:spcPct val="119000"/>
                        </a:lnSpc>
                        <a:spcBef>
                          <a:spcPts val="0"/>
                        </a:spcBef>
                        <a:spcAft>
                          <a:spcPts val="600"/>
                        </a:spcAft>
                      </a:pPr>
                      <a:r>
                        <a:rPr lang="en-US" sz="1100" kern="1400" dirty="0">
                          <a:ln>
                            <a:noFill/>
                          </a:ln>
                          <a:solidFill>
                            <a:srgbClr val="000000"/>
                          </a:solidFill>
                          <a:effectLst/>
                          <a:latin typeface="Calibri" panose="020F0502020204030204" pitchFamily="34" charset="0"/>
                        </a:rPr>
                        <a:t>Emily of New Moon</a:t>
                      </a:r>
                    </a:p>
                  </a:txBody>
                  <a:tcPr marL="35746" marR="35746" marT="35746" marB="35746" anchor="ctr">
                    <a:lnL w="12700" cap="flat" cmpd="sng" algn="ctr">
                      <a:solidFill>
                        <a:srgbClr val="00000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tcPr>
                </a:tc>
                <a:tc>
                  <a:txBody>
                    <a:bodyPr/>
                    <a:lstStyle/>
                    <a:p>
                      <a:pPr marR="0" indent="0" algn="l" rtl="0">
                        <a:lnSpc>
                          <a:spcPct val="119000"/>
                        </a:lnSpc>
                        <a:spcBef>
                          <a:spcPts val="0"/>
                        </a:spcBef>
                        <a:spcAft>
                          <a:spcPts val="600"/>
                        </a:spcAft>
                      </a:pPr>
                      <a:r>
                        <a:rPr lang="en-US" sz="1100" kern="1400" dirty="0">
                          <a:ln>
                            <a:noFill/>
                          </a:ln>
                          <a:solidFill>
                            <a:srgbClr val="000000"/>
                          </a:solidFill>
                          <a:effectLst/>
                          <a:latin typeface="Calibri" panose="020F0502020204030204" pitchFamily="34" charset="0"/>
                        </a:rPr>
                        <a:t>L. M. Montgomery</a:t>
                      </a:r>
                    </a:p>
                  </a:txBody>
                  <a:tcPr marL="35746" marR="35746" marT="35746" marB="35746"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tcPr>
                </a:tc>
                <a:tc>
                  <a:txBody>
                    <a:bodyPr/>
                    <a:lstStyle/>
                    <a:p>
                      <a:pPr marL="0" marR="0" indent="0" algn="l" defTabSz="777240" rtl="0" eaLnBrk="1" latinLnBrk="0" hangingPunct="1">
                        <a:lnSpc>
                          <a:spcPct val="119000"/>
                        </a:lnSpc>
                        <a:spcBef>
                          <a:spcPts val="0"/>
                        </a:spcBef>
                        <a:spcAft>
                          <a:spcPts val="600"/>
                        </a:spcAft>
                      </a:pPr>
                      <a:r>
                        <a:rPr lang="en-US" sz="1100" kern="1400" dirty="0">
                          <a:ln>
                            <a:noFill/>
                          </a:ln>
                          <a:solidFill>
                            <a:srgbClr val="000000"/>
                          </a:solidFill>
                          <a:effectLst/>
                          <a:latin typeface="Calibri" panose="020F0502020204030204" pitchFamily="34" charset="0"/>
                          <a:ea typeface="+mn-ea"/>
                          <a:cs typeface="+mn-cs"/>
                        </a:rPr>
                        <a:t>In a series of  three books, Emily is raised by her relatives after her father dies of tuberculosis.</a:t>
                      </a:r>
                    </a:p>
                  </a:txBody>
                  <a:tcPr marL="35746" marR="35746" marT="35746" marB="35746"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tcPr>
                </a:tc>
                <a:tc>
                  <a:txBody>
                    <a:bodyPr/>
                    <a:lstStyle/>
                    <a:p>
                      <a:pPr marR="0" indent="0" algn="ctr" rtl="0">
                        <a:lnSpc>
                          <a:spcPct val="119000"/>
                        </a:lnSpc>
                        <a:spcBef>
                          <a:spcPts val="0"/>
                        </a:spcBef>
                        <a:spcAft>
                          <a:spcPts val="600"/>
                        </a:spcAft>
                      </a:pPr>
                      <a:r>
                        <a:rPr lang="en-US" sz="1000" kern="1400" dirty="0">
                          <a:ln>
                            <a:noFill/>
                          </a:ln>
                          <a:solidFill>
                            <a:srgbClr val="000000"/>
                          </a:solidFill>
                          <a:effectLst/>
                          <a:latin typeface="Calibri" panose="020F0502020204030204" pitchFamily="34" charset="0"/>
                        </a:rPr>
                        <a:t>6.3</a:t>
                      </a:r>
                    </a:p>
                  </a:txBody>
                  <a:tcPr marL="35746" marR="35746" marT="35746" marB="35746" anchor="ctr">
                    <a:lnL w="6350" cap="flat" cmpd="sng" algn="ctr">
                      <a:solidFill>
                        <a:srgbClr val="80808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tcPr>
                </a:tc>
                <a:extLst>
                  <a:ext uri="{0D108BD9-81ED-4DB2-BD59-A6C34878D82A}">
                    <a16:rowId xmlns:a16="http://schemas.microsoft.com/office/drawing/2014/main" val="3447138088"/>
                  </a:ext>
                </a:extLst>
              </a:tr>
            </a:tbl>
          </a:graphicData>
        </a:graphic>
      </p:graphicFrame>
      <p:sp>
        <p:nvSpPr>
          <p:cNvPr id="3" name="Rectangle 2">
            <a:extLst>
              <a:ext uri="{FF2B5EF4-FFF2-40B4-BE49-F238E27FC236}">
                <a16:creationId xmlns:a16="http://schemas.microsoft.com/office/drawing/2014/main" id="{4C199F4D-B6DF-40EE-9FBE-80470F5CAAD8}"/>
              </a:ext>
            </a:extLst>
          </p:cNvPr>
          <p:cNvSpPr/>
          <p:nvPr/>
        </p:nvSpPr>
        <p:spPr>
          <a:xfrm>
            <a:off x="1338942" y="403163"/>
            <a:ext cx="5074557" cy="646331"/>
          </a:xfrm>
          <a:prstGeom prst="rect">
            <a:avLst/>
          </a:prstGeom>
        </p:spPr>
        <p:txBody>
          <a:bodyPr wrap="square">
            <a:spAutoFit/>
          </a:bodyPr>
          <a:lstStyle/>
          <a:p>
            <a:pPr lvl="0" algn="ctr" defTabSz="914400" eaLnBrk="0" fontAlgn="base" hangingPunct="0">
              <a:spcBef>
                <a:spcPct val="0"/>
              </a:spcBef>
              <a:spcAft>
                <a:spcPct val="0"/>
              </a:spcAft>
            </a:pPr>
            <a:r>
              <a:rPr lang="en-US" altLang="en-US" sz="3600" dirty="0">
                <a:solidFill>
                  <a:srgbClr val="000000"/>
                </a:solidFill>
                <a:latin typeface="White Angelica" pitchFamily="2" charset="0"/>
              </a:rPr>
              <a:t>Advanced Grade 4</a:t>
            </a:r>
            <a:endParaRPr lang="en-US" altLang="en-US" sz="3600" dirty="0">
              <a:latin typeface="Arial" panose="020B0604020202020204" pitchFamily="34" charset="0"/>
            </a:endParaRPr>
          </a:p>
        </p:txBody>
      </p:sp>
    </p:spTree>
    <p:extLst>
      <p:ext uri="{BB962C8B-B14F-4D97-AF65-F5344CB8AC3E}">
        <p14:creationId xmlns:p14="http://schemas.microsoft.com/office/powerpoint/2010/main" val="1676440484"/>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B13550D223A55F4D87DA2F8BFDEAE5C2" ma:contentTypeVersion="13" ma:contentTypeDescription="Create a new document." ma:contentTypeScope="" ma:versionID="df8fbde8056132790199304420b0ab03">
  <xsd:schema xmlns:xsd="http://www.w3.org/2001/XMLSchema" xmlns:xs="http://www.w3.org/2001/XMLSchema" xmlns:p="http://schemas.microsoft.com/office/2006/metadata/properties" xmlns:ns3="a5372862-c6a5-4643-a33e-1ed0df1cbc92" xmlns:ns4="d27684c0-1000-41b7-8241-a4b226846e57" targetNamespace="http://schemas.microsoft.com/office/2006/metadata/properties" ma:root="true" ma:fieldsID="b05ca95d1f8616277c4f6ed3a5a79e26" ns3:_="" ns4:_="">
    <xsd:import namespace="a5372862-c6a5-4643-a33e-1ed0df1cbc92"/>
    <xsd:import namespace="d27684c0-1000-41b7-8241-a4b226846e57"/>
    <xsd:element name="properties">
      <xsd:complexType>
        <xsd:sequence>
          <xsd:element name="documentManagement">
            <xsd:complexType>
              <xsd:all>
                <xsd:element ref="ns3:SharedWithUsers" minOccurs="0"/>
                <xsd:element ref="ns3:SharedWithDetails" minOccurs="0"/>
                <xsd:element ref="ns3:SharingHintHash" minOccurs="0"/>
                <xsd:element ref="ns4:MediaServiceMetadata" minOccurs="0"/>
                <xsd:element ref="ns4:MediaServiceFastMetadata" minOccurs="0"/>
                <xsd:element ref="ns4:MediaServiceDateTaken" minOccurs="0"/>
                <xsd:element ref="ns4:MediaServiceAutoTags" minOccurs="0"/>
                <xsd:element ref="ns4:MediaServiceOCR" minOccurs="0"/>
                <xsd:element ref="ns4:MediaServiceLocation" minOccurs="0"/>
                <xsd:element ref="ns4:MediaServiceEventHashCode" minOccurs="0"/>
                <xsd:element ref="ns4:MediaServiceGenerationTime" minOccurs="0"/>
                <xsd:element ref="ns4:MediaServiceAutoKeyPoints" minOccurs="0"/>
                <xsd:element ref="ns4: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5372862-c6a5-4643-a33e-1ed0df1cbc92" elementFormDefault="qualified">
    <xsd:import namespace="http://schemas.microsoft.com/office/2006/documentManagement/types"/>
    <xsd:import namespace="http://schemas.microsoft.com/office/infopath/2007/PartnerControls"/>
    <xsd:element name="SharedWithUsers" ma:index="8"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description="" ma:internalName="SharedWithDetails" ma:readOnly="true">
      <xsd:simpleType>
        <xsd:restriction base="dms:Note">
          <xsd:maxLength value="255"/>
        </xsd:restriction>
      </xsd:simpleType>
    </xsd:element>
    <xsd:element name="SharingHintHash" ma:index="10" nillable="true" ma:displayName="Sharing Hint Hash" ma:description="" ma:hidden="true" ma:internalName="SharingHintHash"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d27684c0-1000-41b7-8241-a4b226846e57" elementFormDefault="qualified">
    <xsd:import namespace="http://schemas.microsoft.com/office/2006/documentManagement/types"/>
    <xsd:import namespace="http://schemas.microsoft.com/office/infopath/2007/PartnerControls"/>
    <xsd:element name="MediaServiceMetadata" ma:index="11" nillable="true" ma:displayName="MediaServiceMetadata" ma:description="" ma:hidden="true" ma:internalName="MediaServiceMetadata" ma:readOnly="true">
      <xsd:simpleType>
        <xsd:restriction base="dms:Note"/>
      </xsd:simpleType>
    </xsd:element>
    <xsd:element name="MediaServiceFastMetadata" ma:index="12" nillable="true" ma:displayName="MediaServiceFastMetadata" ma:description="" ma:hidden="true" ma:internalName="MediaServiceFastMetadata" ma:readOnly="true">
      <xsd:simpleType>
        <xsd:restriction base="dms:Note"/>
      </xsd:simpleType>
    </xsd:element>
    <xsd:element name="MediaServiceDateTaken" ma:index="13" nillable="true" ma:displayName="MediaServiceDateTaken" ma:description="" ma:hidden="true" ma:internalName="MediaServiceDateTaken" ma:readOnly="true">
      <xsd:simpleType>
        <xsd:restriction base="dms:Text"/>
      </xsd:simpleType>
    </xsd:element>
    <xsd:element name="MediaServiceAutoTags" ma:index="14" nillable="true" ma:displayName="MediaServiceAutoTags" ma:internalName="MediaServiceAutoTags" ma:readOnly="true">
      <xsd:simpleType>
        <xsd:restriction base="dms:Text"/>
      </xsd:simpleType>
    </xsd:element>
    <xsd:element name="MediaServiceOCR" ma:index="15" nillable="true" ma:displayName="MediaServiceOCR" ma:internalName="MediaServiceOCR" ma:readOnly="true">
      <xsd:simpleType>
        <xsd:restriction base="dms:Note">
          <xsd:maxLength value="255"/>
        </xsd:restriction>
      </xsd:simpleType>
    </xsd:element>
    <xsd:element name="MediaServiceLocation" ma:index="16" nillable="true" ma:displayName="MediaServiceLocation" ma:internalName="MediaServiceLocation"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AutoKeyPoints" ma:index="19" nillable="true" ma:displayName="MediaServiceAutoKeyPoints" ma:hidden="true" ma:internalName="MediaServiceAutoKeyPoints" ma:readOnly="true">
      <xsd:simpleType>
        <xsd:restriction base="dms:Note"/>
      </xsd:simpleType>
    </xsd:element>
    <xsd:element name="MediaServiceKeyPoints" ma:index="20" nillable="true" ma:displayName="KeyPoints" ma:internalName="MediaServiceKeyPoint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C498DB0D-2CF4-4CEE-8AEC-4C8412EE509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a5372862-c6a5-4643-a33e-1ed0df1cbc92"/>
    <ds:schemaRef ds:uri="d27684c0-1000-41b7-8241-a4b226846e57"/>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6165EE71-D743-4768-A2C5-E88B5969DE8E}">
  <ds:schemaRefs>
    <ds:schemaRef ds:uri="http://www.w3.org/XML/1998/namespace"/>
    <ds:schemaRef ds:uri="http://schemas.microsoft.com/office/infopath/2007/PartnerControls"/>
    <ds:schemaRef ds:uri="http://schemas.microsoft.com/office/2006/metadata/properties"/>
    <ds:schemaRef ds:uri="http://purl.org/dc/elements/1.1/"/>
    <ds:schemaRef ds:uri="http://schemas.microsoft.com/office/2006/documentManagement/types"/>
    <ds:schemaRef ds:uri="d27684c0-1000-41b7-8241-a4b226846e57"/>
    <ds:schemaRef ds:uri="a5372862-c6a5-4643-a33e-1ed0df1cbc92"/>
    <ds:schemaRef ds:uri="http://purl.org/dc/dcmitype/"/>
    <ds:schemaRef ds:uri="http://schemas.openxmlformats.org/package/2006/metadata/core-properties"/>
    <ds:schemaRef ds:uri="http://purl.org/dc/terms/"/>
  </ds:schemaRefs>
</ds:datastoreItem>
</file>

<file path=customXml/itemProps3.xml><?xml version="1.0" encoding="utf-8"?>
<ds:datastoreItem xmlns:ds="http://schemas.openxmlformats.org/officeDocument/2006/customXml" ds:itemID="{50045341-55D1-4BF3-993A-7AB0A1A40DF8}">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Office Theme</Template>
  <TotalTime>506</TotalTime>
  <Words>2661</Words>
  <Application>Microsoft Office PowerPoint</Application>
  <PresentationFormat>Custom</PresentationFormat>
  <Paragraphs>394</Paragraphs>
  <Slides>10</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10</vt:i4>
      </vt:variant>
    </vt:vector>
  </HeadingPairs>
  <TitlesOfParts>
    <vt:vector size="16" baseType="lpstr">
      <vt:lpstr>Arial</vt:lpstr>
      <vt:lpstr>Calibri</vt:lpstr>
      <vt:lpstr>Calibri Light</vt:lpstr>
      <vt:lpstr>White Angelica</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Barbara Lapp</dc:creator>
  <cp:lastModifiedBy>Lucas Hilty</cp:lastModifiedBy>
  <cp:revision>4</cp:revision>
  <cp:lastPrinted>2020-08-14T14:12:19Z</cp:lastPrinted>
  <dcterms:created xsi:type="dcterms:W3CDTF">2020-06-16T14:26:12Z</dcterms:created>
  <dcterms:modified xsi:type="dcterms:W3CDTF">2020-08-20T17:03:54Z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0x010100B13550D223A55F4D87DA2F8BFDEAE5C2</vt:lpwstr>
  </property>
</Properties>
</file>