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803405"/>
            <a:ext cx="70866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3632201"/>
            <a:ext cx="70866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1" y="4314328"/>
            <a:ext cx="2183130" cy="374642"/>
          </a:xfrm>
        </p:spPr>
        <p:txBody>
          <a:bodyPr/>
          <a:lstStyle/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28700" y="4323846"/>
            <a:ext cx="4800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057400" cy="365125"/>
          </a:xfrm>
        </p:spPr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1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33" y="4697361"/>
            <a:ext cx="8116526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1295" y="941440"/>
            <a:ext cx="811638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5516716"/>
            <a:ext cx="81153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58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753533"/>
            <a:ext cx="81153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0" y="3649134"/>
            <a:ext cx="7597887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79942"/>
            <a:ext cx="524361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02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365557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1" y="3959863"/>
            <a:ext cx="7613650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79942"/>
            <a:ext cx="524361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57188" y="9334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38173" y="270129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80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71" y="1124702"/>
            <a:ext cx="7609640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350" y="3648316"/>
            <a:ext cx="7608491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60839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350" y="378884"/>
            <a:ext cx="524361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26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45794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0" y="2202080"/>
            <a:ext cx="2592324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49" y="2904565"/>
            <a:ext cx="2592324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76600" y="2201333"/>
            <a:ext cx="2592324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275144" y="2904067"/>
            <a:ext cx="2592324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38850" y="2192866"/>
            <a:ext cx="2592324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038851" y="2904565"/>
            <a:ext cx="2592324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683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45794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6463" y="4191001"/>
            <a:ext cx="2588687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6463" y="2362200"/>
            <a:ext cx="258868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6463" y="4873765"/>
            <a:ext cx="2588687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698" y="4191001"/>
            <a:ext cx="2586701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80697" y="2362200"/>
            <a:ext cx="258670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80699" y="4873764"/>
            <a:ext cx="2586701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37299" y="4191001"/>
            <a:ext cx="259235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37391" y="2362200"/>
            <a:ext cx="258590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037299" y="4873762"/>
            <a:ext cx="2589334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97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194560"/>
            <a:ext cx="81153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6141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745067"/>
            <a:ext cx="154305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8350" y="745068"/>
            <a:ext cx="615315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0839" y="379942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350" y="381001"/>
            <a:ext cx="524361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5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64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9144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753534"/>
            <a:ext cx="81152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350" y="3641726"/>
            <a:ext cx="786765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0839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350" y="381002"/>
            <a:ext cx="5243619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6839" y="381001"/>
            <a:ext cx="482811" cy="365125"/>
          </a:xfrm>
        </p:spPr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287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194560"/>
            <a:ext cx="40005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194560"/>
            <a:ext cx="40005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84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45795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7" y="2183802"/>
            <a:ext cx="3809993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1" y="3132667"/>
            <a:ext cx="3983831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183802"/>
            <a:ext cx="382905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132667"/>
            <a:ext cx="40005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67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271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49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686" y="746760"/>
            <a:ext cx="4882964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3124200"/>
            <a:ext cx="30861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24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524000"/>
            <a:ext cx="51549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95928" y="751242"/>
            <a:ext cx="273372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3124200"/>
            <a:ext cx="515493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0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2194561"/>
            <a:ext cx="81153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46520" y="6356351"/>
            <a:ext cx="218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93C15-7021-4307-A598-B31988F96E97}" type="datetimeFigureOut">
              <a:rPr lang="en-US" smtClean="0"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355846"/>
            <a:ext cx="5829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5EC34-1074-4C1B-8261-B105D420F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93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The Canon of Scripture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Church History-14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53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Canon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2133599"/>
            <a:ext cx="8115300" cy="408508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 smtClean="0"/>
              <a:t>What does “canon” mean?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400" dirty="0" smtClean="0"/>
              <a:t>It comes from a Greek word that means “measuring rod”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400" dirty="0" smtClean="0"/>
              <a:t>The canon of Scripture are those written documents that measure up to the qualifications of Scripture—it is the list of books that Christians believe to be inspired and authoritative</a:t>
            </a:r>
            <a:endParaRPr lang="en-US" sz="2400" dirty="0"/>
          </a:p>
        </p:txBody>
      </p:sp>
      <p:pic>
        <p:nvPicPr>
          <p:cNvPr id="1028" name="Picture 4" descr="https://upload.wikimedia.org/wikipedia/commons/thumb/e/ef/Measurement_instrument_IMG_4398-2.jpg/220px-Measurement_instrument_IMG_4398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011737"/>
            <a:ext cx="2743200" cy="1832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7496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a canon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905001"/>
            <a:ext cx="8115300" cy="4313686"/>
          </a:xfrm>
        </p:spPr>
        <p:txBody>
          <a:bodyPr/>
          <a:lstStyle/>
          <a:p>
            <a:pPr>
              <a:lnSpc>
                <a:spcPct val="114000"/>
              </a:lnSpc>
            </a:pPr>
            <a:r>
              <a:rPr lang="en-US" sz="2400" dirty="0" smtClean="0"/>
              <a:t>Many documents about Jesus and the Christian faith were written in the time of the early church; as the generations got farther and farther from the first century, they used these documents as their main source of information about true Christianity</a:t>
            </a:r>
          </a:p>
          <a:p>
            <a:pPr>
              <a:lnSpc>
                <a:spcPct val="114000"/>
              </a:lnSpc>
            </a:pPr>
            <a:r>
              <a:rPr lang="en-US" sz="2400" dirty="0" smtClean="0"/>
              <a:t>Heresies that began to circulate made it necessary to identify which writings were really authoritative and which ones were not</a:t>
            </a:r>
          </a:p>
          <a:p>
            <a:endParaRPr lang="en-US" dirty="0"/>
          </a:p>
        </p:txBody>
      </p:sp>
      <p:pic>
        <p:nvPicPr>
          <p:cNvPr id="4" name="Picture 2" descr="http://2.bp.blogspot.com/-sMrgaYTapJ8/TzpZbjGnJlI/AAAAAAAAARU/M5NRBwnsGKk/s1600/scrol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257800"/>
            <a:ext cx="2027544" cy="144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752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Formation of the Canon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Christians accepted the Jewish Scripture as God’s Word, calling it the Old Testament. </a:t>
            </a:r>
            <a:endParaRPr lang="en-US" altLang="en-US" sz="2400" dirty="0" smtClean="0"/>
          </a:p>
          <a:p>
            <a:r>
              <a:rPr lang="en-US" altLang="en-US" sz="2400" dirty="0" smtClean="0"/>
              <a:t>Tests for the authenticity of New Testament writings:</a:t>
            </a:r>
            <a:br>
              <a:rPr lang="en-US" altLang="en-US" sz="2400" dirty="0" smtClean="0"/>
            </a:br>
            <a:endParaRPr lang="en-US" altLang="en-US" sz="2400" dirty="0"/>
          </a:p>
          <a:p>
            <a:pPr marL="914400" lvl="1" indent="-457200">
              <a:lnSpc>
                <a:spcPct val="100000"/>
              </a:lnSpc>
              <a:buFont typeface="+mj-lt"/>
              <a:buAutoNum type="arabicPeriod"/>
            </a:pPr>
            <a:r>
              <a:rPr lang="en-US" altLang="en-US" sz="2400" dirty="0"/>
              <a:t>Was it written by an apostle or someone close to </a:t>
            </a:r>
            <a:r>
              <a:rPr lang="en-US" altLang="en-US" sz="2400" dirty="0" smtClean="0"/>
              <a:t>an </a:t>
            </a:r>
            <a:r>
              <a:rPr lang="en-US" altLang="en-US" sz="2400" dirty="0" smtClean="0"/>
              <a:t>apostle?</a:t>
            </a:r>
            <a:endParaRPr lang="en-US" altLang="en-US" sz="2400" dirty="0"/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400" dirty="0"/>
              <a:t>Is it widely used in Christian worship?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400" dirty="0"/>
              <a:t>Does it have power?</a:t>
            </a:r>
          </a:p>
          <a:p>
            <a:endParaRPr lang="en-US" altLang="en-US" dirty="0"/>
          </a:p>
          <a:p>
            <a:endParaRPr lang="en-US" dirty="0"/>
          </a:p>
        </p:txBody>
      </p:sp>
      <p:pic>
        <p:nvPicPr>
          <p:cNvPr id="2050" name="Picture 2" descr="https://keithnicolas.files.wordpress.com/2013/06/bibleoflig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462" y="5105400"/>
            <a:ext cx="2641343" cy="1590676"/>
          </a:xfrm>
          <a:prstGeom prst="roundRect">
            <a:avLst>
              <a:gd name="adj" fmla="val 27456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41263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981" y="762000"/>
            <a:ext cx="6457950" cy="1293028"/>
          </a:xfrm>
        </p:spPr>
        <p:txBody>
          <a:bodyPr/>
          <a:lstStyle/>
          <a:p>
            <a:r>
              <a:rPr lang="en-US" altLang="en-US" dirty="0"/>
              <a:t>The Formation of the Canon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Many books, such as the Gnostic Gospel of Thomas, were never seriously considered for inclusion in the canon. </a:t>
            </a:r>
          </a:p>
          <a:p>
            <a:r>
              <a:rPr lang="en-US" altLang="en-US" sz="2400" dirty="0"/>
              <a:t>Most New Testament books were accepted practically from the start.</a:t>
            </a:r>
          </a:p>
          <a:p>
            <a:pPr lvl="1"/>
            <a:r>
              <a:rPr lang="en-US" altLang="en-US" sz="2400" dirty="0"/>
              <a:t>The four gospels</a:t>
            </a:r>
          </a:p>
          <a:p>
            <a:pPr lvl="1"/>
            <a:r>
              <a:rPr lang="en-US" altLang="en-US" sz="2400" dirty="0"/>
              <a:t>Acts</a:t>
            </a:r>
          </a:p>
          <a:p>
            <a:pPr lvl="1"/>
            <a:r>
              <a:rPr lang="en-US" altLang="en-US" sz="2400" dirty="0"/>
              <a:t>Paul’s epistles</a:t>
            </a:r>
          </a:p>
          <a:p>
            <a:pPr lvl="1"/>
            <a:r>
              <a:rPr lang="en-US" altLang="en-US" sz="2400" dirty="0"/>
              <a:t>1 John</a:t>
            </a:r>
          </a:p>
          <a:p>
            <a:pPr lvl="1"/>
            <a:r>
              <a:rPr lang="en-US" altLang="en-US" sz="2400" dirty="0"/>
              <a:t>Revelation</a:t>
            </a:r>
          </a:p>
          <a:p>
            <a:endParaRPr lang="en-US" dirty="0"/>
          </a:p>
        </p:txBody>
      </p:sp>
      <p:pic>
        <p:nvPicPr>
          <p:cNvPr id="4" name="Picture 2" descr="https://keithnicolas.files.wordpress.com/2013/06/bibleoflig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114800"/>
            <a:ext cx="3400531" cy="2047876"/>
          </a:xfrm>
          <a:prstGeom prst="roundRect">
            <a:avLst>
              <a:gd name="adj" fmla="val 27456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895815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Formation of the Canon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905000"/>
            <a:ext cx="8115300" cy="4571999"/>
          </a:xfrm>
        </p:spPr>
        <p:txBody>
          <a:bodyPr/>
          <a:lstStyle/>
          <a:p>
            <a:r>
              <a:rPr lang="en-US" altLang="en-US" sz="2400" dirty="0"/>
              <a:t>Other books were more controversial. </a:t>
            </a:r>
          </a:p>
          <a:p>
            <a:pPr lvl="1"/>
            <a:r>
              <a:rPr lang="en-US" altLang="en-US" sz="2400" dirty="0"/>
              <a:t>Some were eventually accepted.</a:t>
            </a:r>
          </a:p>
          <a:p>
            <a:pPr lvl="2"/>
            <a:r>
              <a:rPr lang="en-US" altLang="en-US" sz="2000" dirty="0"/>
              <a:t>Hebrews</a:t>
            </a:r>
          </a:p>
          <a:p>
            <a:pPr lvl="2"/>
            <a:r>
              <a:rPr lang="en-US" altLang="en-US" sz="2000" dirty="0"/>
              <a:t>James</a:t>
            </a:r>
          </a:p>
          <a:p>
            <a:pPr lvl="2"/>
            <a:r>
              <a:rPr lang="en-US" altLang="en-US" sz="2000" dirty="0"/>
              <a:t>1 and 2 Peter</a:t>
            </a:r>
          </a:p>
          <a:p>
            <a:pPr lvl="2"/>
            <a:r>
              <a:rPr lang="en-US" altLang="en-US" sz="2000" dirty="0"/>
              <a:t>2 and 3 John</a:t>
            </a:r>
          </a:p>
          <a:p>
            <a:pPr lvl="2"/>
            <a:r>
              <a:rPr lang="en-US" altLang="en-US" sz="2000" dirty="0"/>
              <a:t>Jude</a:t>
            </a:r>
          </a:p>
          <a:p>
            <a:pPr lvl="1"/>
            <a:r>
              <a:rPr lang="en-US" altLang="en-US" sz="2400" dirty="0"/>
              <a:t>Others were not</a:t>
            </a:r>
          </a:p>
          <a:p>
            <a:pPr lvl="2"/>
            <a:r>
              <a:rPr lang="en-US" altLang="en-US" sz="2000" dirty="0"/>
              <a:t>The Shepherd of </a:t>
            </a:r>
            <a:r>
              <a:rPr lang="en-US" altLang="en-US" sz="2000" dirty="0" err="1"/>
              <a:t>Hermas</a:t>
            </a:r>
            <a:endParaRPr lang="en-US" altLang="en-US" sz="2000" dirty="0"/>
          </a:p>
          <a:p>
            <a:pPr lvl="2"/>
            <a:r>
              <a:rPr lang="en-US" altLang="en-US" sz="2000" dirty="0"/>
              <a:t>Letter of Barnabas</a:t>
            </a:r>
          </a:p>
          <a:p>
            <a:pPr lvl="2"/>
            <a:r>
              <a:rPr lang="en-US" altLang="en-US" sz="2000" dirty="0"/>
              <a:t>Revelation of Peter</a:t>
            </a:r>
          </a:p>
          <a:p>
            <a:r>
              <a:rPr lang="en-US" altLang="en-US" sz="2400" b="1" dirty="0"/>
              <a:t>The canon as we have it was fixed by about </a:t>
            </a:r>
            <a:r>
              <a:rPr lang="en-US" altLang="en-US" sz="2400" b="1" u="sng" dirty="0"/>
              <a:t>400</a:t>
            </a:r>
            <a:r>
              <a:rPr lang="en-US" altLang="en-US" sz="2400" b="1" dirty="0"/>
              <a:t>. </a:t>
            </a:r>
          </a:p>
          <a:p>
            <a:endParaRPr lang="en-US" dirty="0"/>
          </a:p>
        </p:txBody>
      </p:sp>
      <p:pic>
        <p:nvPicPr>
          <p:cNvPr id="4098" name="Picture 2" descr="http://greatsite.com/images/rarebooks/heirloomto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709" y="3124200"/>
            <a:ext cx="2881292" cy="180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676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-swir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Theme-swirl</Template>
  <TotalTime>160</TotalTime>
  <Words>250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Theme-swirl</vt:lpstr>
      <vt:lpstr>The Canon of Scripture</vt:lpstr>
      <vt:lpstr>The Canon</vt:lpstr>
      <vt:lpstr>Need for a canon</vt:lpstr>
      <vt:lpstr>The Formation of the Canon</vt:lpstr>
      <vt:lpstr>The Formation of the Canon</vt:lpstr>
      <vt:lpstr>The Formation of the Canon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Canon of Scripture</dc:title>
  <dc:creator>KMyers</dc:creator>
  <cp:lastModifiedBy>KMyers</cp:lastModifiedBy>
  <cp:revision>9</cp:revision>
  <dcterms:created xsi:type="dcterms:W3CDTF">2015-09-14T19:51:55Z</dcterms:created>
  <dcterms:modified xsi:type="dcterms:W3CDTF">2015-09-15T13:18:07Z</dcterms:modified>
</cp:coreProperties>
</file>